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slideLayouts/slideLayout4.xml" ContentType="application/vnd.openxmlformats-officedocument.presentationml.slideLayout+xml"/>
  <Override PartName="/docProps/app.xml" ContentType="application/vnd.openxmlformats-officedocument.extended-properties+xml"/>
  <Override PartName="/docProps/core.xml" ContentType="application/vnd.openxmlformats-package.core-properties+xml"/>
  <Override PartName="/ppt/slides/slide2.xml" ContentType="application/vnd.openxmlformats-officedocument.presentationml.slide+xml"/>
  <Override PartName="/ppt/presentation.xml" ContentType="application/vnd.openxmlformats-officedocument.presentationml.presentation.main+xml"/>
  <Override PartName="/ppt/slides/slide20.xml" ContentType="application/vnd.openxmlformats-officedocument.presentationml.slide+xml"/>
  <Override PartName="/ppt/notesMasters/notesMaster1.xml" ContentType="application/vnd.openxmlformats-officedocument.presentationml.notesMaster+xml"/>
  <Override PartName="/ppt/slideLayouts/slideLayout8.xml" ContentType="application/vnd.openxmlformats-officedocument.presentationml.slideLayout+xml"/>
  <Override PartName="/ppt/presProps.xml" ContentType="application/vnd.openxmlformats-officedocument.presentationml.presProps+xml"/>
  <Override PartName="/ppt/slideLayouts/slideLayout13.xml" ContentType="application/vnd.openxmlformats-officedocument.presentationml.slideLayout+xml"/>
  <Override PartName="/ppt/slides/slide17.xml" ContentType="application/vnd.openxmlformats-officedocument.presentationml.slide+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12.xml" ContentType="application/vnd.openxmlformats-officedocument.presentationml.slideLayout+xml"/>
  <Override PartName="/ppt/slides/slide16.xml" ContentType="application/vnd.openxmlformats-officedocument.presentationml.slide+xml"/>
  <Override PartName="/ppt/slideLayouts/slideLayout3.xml" ContentType="application/vnd.openxmlformats-officedocument.presentationml.slideLayout+xml"/>
  <Override PartName="/ppt/slideLayouts/slideLayout10.xml" ContentType="application/vnd.openxmlformats-officedocument.presentationml.slideLayout+xml"/>
  <Override PartName="/ppt/slides/slide14.xml" ContentType="application/vnd.openxmlformats-officedocument.presentationml.slide+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s/slide15.xml" ContentType="application/vnd.openxmlformats-officedocument.presentationml.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s/slide6.xml" ContentType="application/vnd.openxmlformats-officedocument.presentationml.slide+xml"/>
  <Override PartName="/ppt/slides/slide7.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793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37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2" name="Shape 142"/>
          <p:cNvSpPr>
            <a:spLocks noGrp="1" noRot="1" noChangeAspect="1"/>
          </p:cNvSpPr>
          <p:nvPr>
            <p:ph type="sldImg"/>
          </p:nvPr>
        </p:nvSpPr>
        <p:spPr>
          <a:xfrm>
            <a:off x="1143000" y="685800"/>
            <a:ext cx="4572000" cy="3429000"/>
          </a:xfrm>
          <a:prstGeom prst="rect">
            <a:avLst/>
          </a:prstGeom>
        </p:spPr>
        <p:txBody>
          <a:bodyPr/>
          <a:lstStyle/>
          <a:p>
            <a:endParaRPr/>
          </a:p>
        </p:txBody>
      </p:sp>
      <p:sp>
        <p:nvSpPr>
          <p:cNvPr id="143" name="Shape 143"/>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Kairos Logo">
    <p:spTree>
      <p:nvGrpSpPr>
        <p:cNvPr id="1" name=""/>
        <p:cNvGrpSpPr/>
        <p:nvPr/>
      </p:nvGrpSpPr>
      <p:grpSpPr>
        <a:xfrm>
          <a:off x="0" y="0"/>
          <a:ext cx="0" cy="0"/>
          <a:chOff x="0" y="0"/>
          <a:chExt cx="0" cy="0"/>
        </a:xfrm>
      </p:grpSpPr>
      <p:pic>
        <p:nvPicPr>
          <p:cNvPr id="12" name="Picture 7" descr="Picture 7"/>
          <p:cNvPicPr>
            <a:picLocks noChangeAspect="1"/>
          </p:cNvPicPr>
          <p:nvPr/>
        </p:nvPicPr>
        <p:blipFill>
          <a:blip r:embed="rId2"/>
          <a:stretch>
            <a:fillRect/>
          </a:stretch>
        </p:blipFill>
        <p:spPr>
          <a:xfrm>
            <a:off x="0" y="0"/>
            <a:ext cx="4114800" cy="6858000"/>
          </a:xfrm>
          <a:prstGeom prst="rect">
            <a:avLst/>
          </a:prstGeom>
          <a:ln w="12700">
            <a:miter lim="400000"/>
          </a:ln>
        </p:spPr>
      </p:pic>
      <p:sp>
        <p:nvSpPr>
          <p:cNvPr id="13" name="Title Text"/>
          <p:cNvSpPr txBox="1">
            <a:spLocks noGrp="1"/>
          </p:cNvSpPr>
          <p:nvPr>
            <p:ph type="title"/>
          </p:nvPr>
        </p:nvSpPr>
        <p:spPr>
          <a:xfrm>
            <a:off x="5713412" y="1676400"/>
            <a:ext cx="5180251" cy="1470025"/>
          </a:xfrm>
          <a:prstGeom prst="rect">
            <a:avLst/>
          </a:prstGeom>
        </p:spPr>
        <p:txBody>
          <a:bodyPr/>
          <a:lstStyle/>
          <a:p>
            <a:r>
              <a:t>Title Text</a:t>
            </a:r>
          </a:p>
        </p:txBody>
      </p:sp>
      <p:sp>
        <p:nvSpPr>
          <p:cNvPr id="14" name="Body Level One…"/>
          <p:cNvSpPr txBox="1">
            <a:spLocks noGrp="1"/>
          </p:cNvSpPr>
          <p:nvPr>
            <p:ph type="body" sz="quarter" idx="1"/>
          </p:nvPr>
        </p:nvSpPr>
        <p:spPr>
          <a:xfrm>
            <a:off x="5713412" y="3432171"/>
            <a:ext cx="5181601" cy="1752601"/>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pic>
        <p:nvPicPr>
          <p:cNvPr id="15" name="Picture 5" descr="Picture 5"/>
          <p:cNvPicPr>
            <a:picLocks noChangeAspect="1"/>
          </p:cNvPicPr>
          <p:nvPr/>
        </p:nvPicPr>
        <p:blipFill>
          <a:blip r:embed="rId3"/>
          <a:stretch>
            <a:fillRect/>
          </a:stretch>
        </p:blipFill>
        <p:spPr>
          <a:xfrm>
            <a:off x="301897" y="282657"/>
            <a:ext cx="836748" cy="320406"/>
          </a:xfrm>
          <a:prstGeom prst="rect">
            <a:avLst/>
          </a:prstGeom>
          <a:ln w="12700">
            <a:miter lim="400000"/>
          </a:ln>
        </p:spPr>
      </p:pic>
      <p:sp>
        <p:nvSpPr>
          <p:cNvPr id="1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109" name="Title Text"/>
          <p:cNvSpPr txBox="1">
            <a:spLocks noGrp="1"/>
          </p:cNvSpPr>
          <p:nvPr>
            <p:ph type="title"/>
          </p:nvPr>
        </p:nvSpPr>
        <p:spPr>
          <a:prstGeom prst="rect">
            <a:avLst/>
          </a:prstGeom>
        </p:spPr>
        <p:txBody>
          <a:bodyPr/>
          <a:lstStyle/>
          <a:p>
            <a:r>
              <a:t>Title Text</a:t>
            </a:r>
          </a:p>
        </p:txBody>
      </p:sp>
      <p:sp>
        <p:nvSpPr>
          <p:cNvPr id="110" name="Body Level One…"/>
          <p:cNvSpPr txBox="1">
            <a:spLocks noGrp="1"/>
          </p:cNvSpPr>
          <p:nvPr>
            <p:ph type="body" sz="quarter" idx="1"/>
          </p:nvPr>
        </p:nvSpPr>
        <p:spPr>
          <a:xfrm>
            <a:off x="609440" y="1535112"/>
            <a:ext cx="5385515"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111" name="Text Placeholder 4"/>
          <p:cNvSpPr>
            <a:spLocks noGrp="1"/>
          </p:cNvSpPr>
          <p:nvPr>
            <p:ph type="body" sz="quarter" idx="21"/>
          </p:nvPr>
        </p:nvSpPr>
        <p:spPr>
          <a:xfrm>
            <a:off x="6191753" y="1535112"/>
            <a:ext cx="5387631" cy="639763"/>
          </a:xfrm>
          <a:prstGeom prst="rect">
            <a:avLst/>
          </a:prstGeom>
        </p:spPr>
        <p:txBody>
          <a:bodyPr anchor="b"/>
          <a:lstStyle/>
          <a:p>
            <a:pPr marL="0" indent="0">
              <a:spcBef>
                <a:spcPts val="500"/>
              </a:spcBef>
              <a:buSzTx/>
              <a:buFontTx/>
              <a:buNone/>
              <a:defRPr sz="2400" b="1"/>
            </a:pPr>
            <a:endParaRPr/>
          </a:p>
        </p:txBody>
      </p:sp>
      <p:sp>
        <p:nvSpPr>
          <p:cNvPr id="11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19" name="Title Text"/>
          <p:cNvSpPr txBox="1">
            <a:spLocks noGrp="1"/>
          </p:cNvSpPr>
          <p:nvPr>
            <p:ph type="title"/>
          </p:nvPr>
        </p:nvSpPr>
        <p:spPr>
          <a:prstGeom prst="rect">
            <a:avLst/>
          </a:prstGeom>
        </p:spPr>
        <p:txBody>
          <a:bodyPr/>
          <a:lstStyle/>
          <a:p>
            <a:r>
              <a:t>Title Text</a:t>
            </a:r>
          </a:p>
        </p:txBody>
      </p:sp>
      <p:pic>
        <p:nvPicPr>
          <p:cNvPr id="120" name="Picture 3" descr="Picture 3"/>
          <p:cNvPicPr>
            <a:picLocks noChangeAspect="1"/>
          </p:cNvPicPr>
          <p:nvPr/>
        </p:nvPicPr>
        <p:blipFill>
          <a:blip r:embed="rId2"/>
          <a:stretch>
            <a:fillRect/>
          </a:stretch>
        </p:blipFill>
        <p:spPr>
          <a:xfrm>
            <a:off x="760412" y="6310934"/>
            <a:ext cx="838201" cy="362466"/>
          </a:xfrm>
          <a:prstGeom prst="rect">
            <a:avLst/>
          </a:prstGeom>
          <a:ln w="12700">
            <a:miter lim="400000"/>
          </a:ln>
        </p:spPr>
      </p:pic>
      <p:pic>
        <p:nvPicPr>
          <p:cNvPr id="121" name="Picture 6" descr="Picture 6"/>
          <p:cNvPicPr>
            <a:picLocks noChangeAspect="1"/>
          </p:cNvPicPr>
          <p:nvPr/>
        </p:nvPicPr>
        <p:blipFill>
          <a:blip r:embed="rId3"/>
          <a:stretch>
            <a:fillRect/>
          </a:stretch>
        </p:blipFill>
        <p:spPr>
          <a:xfrm>
            <a:off x="10133011" y="6096000"/>
            <a:ext cx="1524003" cy="548583"/>
          </a:xfrm>
          <a:prstGeom prst="rect">
            <a:avLst/>
          </a:prstGeom>
          <a:ln w="12700">
            <a:miter lim="400000"/>
          </a:ln>
        </p:spPr>
      </p:pic>
      <p:sp>
        <p:nvSpPr>
          <p:cNvPr id="12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Slide with Logo">
    <p:spTree>
      <p:nvGrpSpPr>
        <p:cNvPr id="1" name=""/>
        <p:cNvGrpSpPr/>
        <p:nvPr/>
      </p:nvGrpSpPr>
      <p:grpSpPr>
        <a:xfrm>
          <a:off x="0" y="0"/>
          <a:ext cx="0" cy="0"/>
          <a:chOff x="0" y="0"/>
          <a:chExt cx="0" cy="0"/>
        </a:xfrm>
      </p:grpSpPr>
      <p:sp>
        <p:nvSpPr>
          <p:cNvPr id="12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lank Slide">
    <p:spTree>
      <p:nvGrpSpPr>
        <p:cNvPr id="1" name=""/>
        <p:cNvGrpSpPr/>
        <p:nvPr/>
      </p:nvGrpSpPr>
      <p:grpSpPr>
        <a:xfrm>
          <a:off x="0" y="0"/>
          <a:ext cx="0" cy="0"/>
          <a:chOff x="0" y="0"/>
          <a:chExt cx="0" cy="0"/>
        </a:xfrm>
      </p:grpSpPr>
      <p:sp>
        <p:nvSpPr>
          <p:cNvPr id="13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3_Title Slide Kairos Logo">
    <p:spTree>
      <p:nvGrpSpPr>
        <p:cNvPr id="1" name=""/>
        <p:cNvGrpSpPr/>
        <p:nvPr/>
      </p:nvGrpSpPr>
      <p:grpSpPr>
        <a:xfrm>
          <a:off x="0" y="0"/>
          <a:ext cx="0" cy="0"/>
          <a:chOff x="0" y="0"/>
          <a:chExt cx="0" cy="0"/>
        </a:xfrm>
      </p:grpSpPr>
      <p:pic>
        <p:nvPicPr>
          <p:cNvPr id="23" name="Picture 15" descr="Picture 15"/>
          <p:cNvPicPr>
            <a:picLocks noChangeAspect="1"/>
          </p:cNvPicPr>
          <p:nvPr/>
        </p:nvPicPr>
        <p:blipFill>
          <a:blip r:embed="rId2"/>
          <a:srcRect t="13043"/>
          <a:stretch>
            <a:fillRect/>
          </a:stretch>
        </p:blipFill>
        <p:spPr>
          <a:xfrm>
            <a:off x="0" y="0"/>
            <a:ext cx="4114800" cy="6858000"/>
          </a:xfrm>
          <a:prstGeom prst="rect">
            <a:avLst/>
          </a:prstGeom>
          <a:ln w="12700">
            <a:miter lim="400000"/>
          </a:ln>
        </p:spPr>
      </p:pic>
      <p:sp>
        <p:nvSpPr>
          <p:cNvPr id="24" name="Title Text"/>
          <p:cNvSpPr txBox="1">
            <a:spLocks noGrp="1"/>
          </p:cNvSpPr>
          <p:nvPr>
            <p:ph type="title"/>
          </p:nvPr>
        </p:nvSpPr>
        <p:spPr>
          <a:xfrm>
            <a:off x="5713412" y="1676400"/>
            <a:ext cx="5180251" cy="1470025"/>
          </a:xfrm>
          <a:prstGeom prst="rect">
            <a:avLst/>
          </a:prstGeom>
        </p:spPr>
        <p:txBody>
          <a:bodyPr/>
          <a:lstStyle/>
          <a:p>
            <a:r>
              <a:t>Title Text</a:t>
            </a:r>
          </a:p>
        </p:txBody>
      </p:sp>
      <p:sp>
        <p:nvSpPr>
          <p:cNvPr id="25" name="Body Level One…"/>
          <p:cNvSpPr txBox="1">
            <a:spLocks noGrp="1"/>
          </p:cNvSpPr>
          <p:nvPr>
            <p:ph type="body" sz="quarter" idx="1"/>
          </p:nvPr>
        </p:nvSpPr>
        <p:spPr>
          <a:xfrm>
            <a:off x="5713412" y="3432171"/>
            <a:ext cx="5181601" cy="1752601"/>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pic>
        <p:nvPicPr>
          <p:cNvPr id="26" name="Picture 2" descr="Picture 2"/>
          <p:cNvPicPr>
            <a:picLocks noChangeAspect="1"/>
          </p:cNvPicPr>
          <p:nvPr/>
        </p:nvPicPr>
        <p:blipFill>
          <a:blip r:embed="rId3"/>
          <a:stretch>
            <a:fillRect/>
          </a:stretch>
        </p:blipFill>
        <p:spPr>
          <a:xfrm>
            <a:off x="241458" y="220979"/>
            <a:ext cx="957627" cy="365761"/>
          </a:xfrm>
          <a:prstGeom prst="rect">
            <a:avLst/>
          </a:prstGeom>
          <a:ln w="12700">
            <a:miter lim="400000"/>
          </a:ln>
        </p:spPr>
      </p:pic>
      <p:sp>
        <p:nvSpPr>
          <p:cNvPr id="27" name="Rectangle 1"/>
          <p:cNvSpPr/>
          <p:nvPr/>
        </p:nvSpPr>
        <p:spPr>
          <a:xfrm>
            <a:off x="0" y="0"/>
            <a:ext cx="4114800" cy="6858000"/>
          </a:xfrm>
          <a:prstGeom prst="rect">
            <a:avLst/>
          </a:prstGeom>
          <a:gradFill>
            <a:gsLst>
              <a:gs pos="0">
                <a:srgbClr val="1F517D"/>
              </a:gs>
              <a:gs pos="46000">
                <a:srgbClr val="061A34"/>
              </a:gs>
            </a:gsLst>
            <a:path path="circle">
              <a:fillToRect l="37721" t="-19636" r="62278" b="119636"/>
            </a:path>
          </a:gradFill>
          <a:ln w="12700">
            <a:miter lim="400000"/>
          </a:ln>
        </p:spPr>
        <p:txBody>
          <a:bodyPr lIns="45719" rIns="45719" anchor="ctr"/>
          <a:lstStyle/>
          <a:p>
            <a:pPr algn="ctr">
              <a:defRPr>
                <a:solidFill>
                  <a:srgbClr val="FFFFFF"/>
                </a:solidFill>
              </a:defRPr>
            </a:pPr>
            <a:endParaRPr/>
          </a:p>
        </p:txBody>
      </p:sp>
      <p:pic>
        <p:nvPicPr>
          <p:cNvPr id="28" name="Picture 5" descr="Picture 5"/>
          <p:cNvPicPr>
            <a:picLocks noChangeAspect="1"/>
          </p:cNvPicPr>
          <p:nvPr/>
        </p:nvPicPr>
        <p:blipFill>
          <a:blip r:embed="rId4"/>
          <a:stretch>
            <a:fillRect/>
          </a:stretch>
        </p:blipFill>
        <p:spPr>
          <a:xfrm>
            <a:off x="301897" y="282657"/>
            <a:ext cx="836748" cy="320406"/>
          </a:xfrm>
          <a:prstGeom prst="rect">
            <a:avLst/>
          </a:prstGeom>
          <a:ln w="12700">
            <a:miter lim="400000"/>
          </a:ln>
        </p:spPr>
      </p:pic>
      <p:pic>
        <p:nvPicPr>
          <p:cNvPr id="29" name="Picture 11" descr="Picture 11"/>
          <p:cNvPicPr>
            <a:picLocks noChangeAspect="1"/>
          </p:cNvPicPr>
          <p:nvPr/>
        </p:nvPicPr>
        <p:blipFill>
          <a:blip r:embed="rId5"/>
          <a:stretch>
            <a:fillRect/>
          </a:stretch>
        </p:blipFill>
        <p:spPr>
          <a:xfrm>
            <a:off x="150812" y="1295134"/>
            <a:ext cx="3818855" cy="3816206"/>
          </a:xfrm>
          <a:prstGeom prst="rect">
            <a:avLst/>
          </a:prstGeom>
          <a:ln w="12700">
            <a:miter lim="400000"/>
          </a:ln>
        </p:spPr>
      </p:pic>
      <p:sp>
        <p:nvSpPr>
          <p:cNvPr id="3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7" name="Title Text"/>
          <p:cNvSpPr txBox="1">
            <a:spLocks noGrp="1"/>
          </p:cNvSpPr>
          <p:nvPr>
            <p:ph type="title"/>
          </p:nvPr>
        </p:nvSpPr>
        <p:spPr>
          <a:prstGeom prst="rect">
            <a:avLst/>
          </a:prstGeom>
        </p:spPr>
        <p:txBody>
          <a:bodyPr/>
          <a:lstStyle/>
          <a:p>
            <a:r>
              <a:t>Title Text</a:t>
            </a:r>
          </a:p>
        </p:txBody>
      </p:sp>
      <p:sp>
        <p:nvSpPr>
          <p:cNvPr id="38"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Title and Content - Kairos Logo">
    <p:spTree>
      <p:nvGrpSpPr>
        <p:cNvPr id="1" name=""/>
        <p:cNvGrpSpPr/>
        <p:nvPr/>
      </p:nvGrpSpPr>
      <p:grpSpPr>
        <a:xfrm>
          <a:off x="0" y="0"/>
          <a:ext cx="0" cy="0"/>
          <a:chOff x="0" y="0"/>
          <a:chExt cx="0" cy="0"/>
        </a:xfrm>
      </p:grpSpPr>
      <p:sp>
        <p:nvSpPr>
          <p:cNvPr id="46" name="Title Text"/>
          <p:cNvSpPr txBox="1">
            <a:spLocks noGrp="1"/>
          </p:cNvSpPr>
          <p:nvPr>
            <p:ph type="title"/>
          </p:nvPr>
        </p:nvSpPr>
        <p:spPr>
          <a:prstGeom prst="rect">
            <a:avLst/>
          </a:prstGeom>
        </p:spPr>
        <p:txBody>
          <a:bodyPr/>
          <a:lstStyle/>
          <a:p>
            <a:r>
              <a:t>Title Text</a:t>
            </a:r>
          </a:p>
        </p:txBody>
      </p:sp>
      <p:sp>
        <p:nvSpPr>
          <p:cNvPr id="4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pic>
        <p:nvPicPr>
          <p:cNvPr id="48" name="Picture 12" descr="Picture 12"/>
          <p:cNvPicPr>
            <a:picLocks noChangeAspect="1"/>
          </p:cNvPicPr>
          <p:nvPr/>
        </p:nvPicPr>
        <p:blipFill>
          <a:blip r:embed="rId2"/>
          <a:stretch>
            <a:fillRect/>
          </a:stretch>
        </p:blipFill>
        <p:spPr>
          <a:xfrm>
            <a:off x="609440" y="6310934"/>
            <a:ext cx="838201" cy="362466"/>
          </a:xfrm>
          <a:prstGeom prst="rect">
            <a:avLst/>
          </a:prstGeom>
          <a:ln w="12700">
            <a:miter lim="400000"/>
          </a:ln>
        </p:spPr>
      </p:pic>
      <p:pic>
        <p:nvPicPr>
          <p:cNvPr id="49" name="Picture 3" descr="Picture 3"/>
          <p:cNvPicPr>
            <a:picLocks noChangeAspect="1"/>
          </p:cNvPicPr>
          <p:nvPr/>
        </p:nvPicPr>
        <p:blipFill>
          <a:blip r:embed="rId3"/>
          <a:stretch>
            <a:fillRect/>
          </a:stretch>
        </p:blipFill>
        <p:spPr>
          <a:xfrm>
            <a:off x="10133011" y="6096000"/>
            <a:ext cx="1524001" cy="594962"/>
          </a:xfrm>
          <a:prstGeom prst="rect">
            <a:avLst/>
          </a:prstGeom>
          <a:ln w="12700">
            <a:miter lim="400000"/>
          </a:ln>
        </p:spPr>
      </p:pic>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Cogs Header">
    <p:spTree>
      <p:nvGrpSpPr>
        <p:cNvPr id="1" name=""/>
        <p:cNvGrpSpPr/>
        <p:nvPr/>
      </p:nvGrpSpPr>
      <p:grpSpPr>
        <a:xfrm>
          <a:off x="0" y="0"/>
          <a:ext cx="0" cy="0"/>
          <a:chOff x="0" y="0"/>
          <a:chExt cx="0" cy="0"/>
        </a:xfrm>
      </p:grpSpPr>
      <p:sp>
        <p:nvSpPr>
          <p:cNvPr id="57"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Rectangle 4"/>
          <p:cNvSpPr/>
          <p:nvPr/>
        </p:nvSpPr>
        <p:spPr>
          <a:xfrm>
            <a:off x="-2" y="0"/>
            <a:ext cx="12188826" cy="1409700"/>
          </a:xfrm>
          <a:prstGeom prst="rect">
            <a:avLst/>
          </a:prstGeom>
          <a:gradFill>
            <a:gsLst>
              <a:gs pos="0">
                <a:srgbClr val="FFFFFF"/>
              </a:gs>
              <a:gs pos="35000">
                <a:srgbClr val="EEC665"/>
              </a:gs>
            </a:gsLst>
            <a:path path="circle">
              <a:fillToRect l="37721" t="-19636" r="62278" b="119636"/>
            </a:path>
          </a:gradFill>
          <a:ln w="12700">
            <a:miter lim="400000"/>
          </a:ln>
        </p:spPr>
        <p:txBody>
          <a:bodyPr lIns="45719" rIns="45719" anchor="ctr"/>
          <a:lstStyle/>
          <a:p>
            <a:pPr algn="ctr">
              <a:defRPr>
                <a:solidFill>
                  <a:srgbClr val="FFFFFF"/>
                </a:solidFill>
              </a:defRPr>
            </a:pPr>
            <a:endParaRPr/>
          </a:p>
        </p:txBody>
      </p:sp>
      <p:pic>
        <p:nvPicPr>
          <p:cNvPr id="59" name="Picture 10" descr="Picture 10"/>
          <p:cNvPicPr>
            <a:picLocks noChangeAspect="1"/>
          </p:cNvPicPr>
          <p:nvPr/>
        </p:nvPicPr>
        <p:blipFill>
          <a:blip r:embed="rId2"/>
          <a:stretch>
            <a:fillRect/>
          </a:stretch>
        </p:blipFill>
        <p:spPr>
          <a:xfrm>
            <a:off x="4799009" y="-381000"/>
            <a:ext cx="2133603" cy="2133603"/>
          </a:xfrm>
          <a:prstGeom prst="rect">
            <a:avLst/>
          </a:prstGeom>
          <a:ln w="12700">
            <a:miter lim="400000"/>
          </a:ln>
        </p:spPr>
      </p:pic>
      <p:sp>
        <p:nvSpPr>
          <p:cNvPr id="6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Two Contents with Cogs">
    <p:spTree>
      <p:nvGrpSpPr>
        <p:cNvPr id="1" name=""/>
        <p:cNvGrpSpPr/>
        <p:nvPr/>
      </p:nvGrpSpPr>
      <p:grpSpPr>
        <a:xfrm>
          <a:off x="0" y="0"/>
          <a:ext cx="0" cy="0"/>
          <a:chOff x="0" y="0"/>
          <a:chExt cx="0" cy="0"/>
        </a:xfrm>
      </p:grpSpPr>
      <p:sp>
        <p:nvSpPr>
          <p:cNvPr id="67" name="Title Text"/>
          <p:cNvSpPr txBox="1">
            <a:spLocks noGrp="1"/>
          </p:cNvSpPr>
          <p:nvPr>
            <p:ph type="title"/>
          </p:nvPr>
        </p:nvSpPr>
        <p:spPr>
          <a:xfrm>
            <a:off x="643473" y="1378435"/>
            <a:ext cx="10969944" cy="1029800"/>
          </a:xfrm>
          <a:prstGeom prst="rect">
            <a:avLst/>
          </a:prstGeom>
        </p:spPr>
        <p:txBody>
          <a:bodyPr/>
          <a:lstStyle/>
          <a:p>
            <a:r>
              <a:t>Title Text</a:t>
            </a:r>
          </a:p>
        </p:txBody>
      </p:sp>
      <p:sp>
        <p:nvSpPr>
          <p:cNvPr id="68" name="Body Level One…"/>
          <p:cNvSpPr txBox="1">
            <a:spLocks noGrp="1"/>
          </p:cNvSpPr>
          <p:nvPr>
            <p:ph type="body" sz="half" idx="1"/>
          </p:nvPr>
        </p:nvSpPr>
        <p:spPr>
          <a:xfrm>
            <a:off x="643473" y="2590800"/>
            <a:ext cx="5383400" cy="3581397"/>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69" name="Rectangle 5"/>
          <p:cNvSpPr/>
          <p:nvPr/>
        </p:nvSpPr>
        <p:spPr>
          <a:xfrm>
            <a:off x="-2" y="0"/>
            <a:ext cx="12188826" cy="1409700"/>
          </a:xfrm>
          <a:prstGeom prst="rect">
            <a:avLst/>
          </a:prstGeom>
          <a:gradFill>
            <a:gsLst>
              <a:gs pos="0">
                <a:srgbClr val="FFFFFF"/>
              </a:gs>
              <a:gs pos="35000">
                <a:srgbClr val="EEC665"/>
              </a:gs>
            </a:gsLst>
            <a:path path="circle">
              <a:fillToRect l="37721" t="-19636" r="62278" b="119636"/>
            </a:path>
          </a:gradFill>
          <a:ln w="12700">
            <a:miter lim="400000"/>
          </a:ln>
        </p:spPr>
        <p:txBody>
          <a:bodyPr lIns="45719" rIns="45719" anchor="ctr"/>
          <a:lstStyle/>
          <a:p>
            <a:pPr algn="ctr">
              <a:defRPr>
                <a:solidFill>
                  <a:srgbClr val="FFFFFF"/>
                </a:solidFill>
              </a:defRPr>
            </a:pPr>
            <a:endParaRPr/>
          </a:p>
        </p:txBody>
      </p:sp>
      <p:pic>
        <p:nvPicPr>
          <p:cNvPr id="70" name="Picture 6" descr="Picture 6"/>
          <p:cNvPicPr>
            <a:picLocks noChangeAspect="1"/>
          </p:cNvPicPr>
          <p:nvPr/>
        </p:nvPicPr>
        <p:blipFill>
          <a:blip r:embed="rId2"/>
          <a:stretch>
            <a:fillRect/>
          </a:stretch>
        </p:blipFill>
        <p:spPr>
          <a:xfrm>
            <a:off x="4799009" y="-381000"/>
            <a:ext cx="2133603" cy="2133603"/>
          </a:xfrm>
          <a:prstGeom prst="rect">
            <a:avLst/>
          </a:prstGeom>
          <a:ln w="12700">
            <a:miter lim="400000"/>
          </a:ln>
        </p:spPr>
      </p:pic>
      <p:sp>
        <p:nvSpPr>
          <p:cNvPr id="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Blank Slide with Cogs">
    <p:spTree>
      <p:nvGrpSpPr>
        <p:cNvPr id="1" name=""/>
        <p:cNvGrpSpPr/>
        <p:nvPr/>
      </p:nvGrpSpPr>
      <p:grpSpPr>
        <a:xfrm>
          <a:off x="0" y="0"/>
          <a:ext cx="0" cy="0"/>
          <a:chOff x="0" y="0"/>
          <a:chExt cx="0" cy="0"/>
        </a:xfrm>
      </p:grpSpPr>
      <p:sp>
        <p:nvSpPr>
          <p:cNvPr id="78" name="Rectangle 2"/>
          <p:cNvSpPr/>
          <p:nvPr/>
        </p:nvSpPr>
        <p:spPr>
          <a:xfrm>
            <a:off x="-2" y="0"/>
            <a:ext cx="12188826" cy="1409700"/>
          </a:xfrm>
          <a:prstGeom prst="rect">
            <a:avLst/>
          </a:prstGeom>
          <a:gradFill>
            <a:gsLst>
              <a:gs pos="0">
                <a:srgbClr val="FFFFFF"/>
              </a:gs>
              <a:gs pos="35000">
                <a:srgbClr val="EEC665"/>
              </a:gs>
            </a:gsLst>
            <a:path path="circle">
              <a:fillToRect l="37721" t="-19636" r="62278" b="119636"/>
            </a:path>
          </a:gradFill>
          <a:ln w="12700">
            <a:miter lim="400000"/>
          </a:ln>
        </p:spPr>
        <p:txBody>
          <a:bodyPr lIns="45719" rIns="45719" anchor="ctr"/>
          <a:lstStyle/>
          <a:p>
            <a:pPr algn="ctr">
              <a:defRPr>
                <a:solidFill>
                  <a:srgbClr val="FFFFFF"/>
                </a:solidFill>
              </a:defRPr>
            </a:pPr>
            <a:endParaRPr/>
          </a:p>
        </p:txBody>
      </p:sp>
      <p:pic>
        <p:nvPicPr>
          <p:cNvPr id="79" name="Picture 3" descr="Picture 3"/>
          <p:cNvPicPr>
            <a:picLocks noChangeAspect="1"/>
          </p:cNvPicPr>
          <p:nvPr/>
        </p:nvPicPr>
        <p:blipFill>
          <a:blip r:embed="rId2"/>
          <a:stretch>
            <a:fillRect/>
          </a:stretch>
        </p:blipFill>
        <p:spPr>
          <a:xfrm>
            <a:off x="4799009" y="-381000"/>
            <a:ext cx="2133603" cy="2133603"/>
          </a:xfrm>
          <a:prstGeom prst="rect">
            <a:avLst/>
          </a:prstGeom>
          <a:ln w="12700">
            <a:miter lim="400000"/>
          </a:ln>
        </p:spPr>
      </p:pic>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Title and Content - Conference Logo">
    <p:spTree>
      <p:nvGrpSpPr>
        <p:cNvPr id="1" name=""/>
        <p:cNvGrpSpPr/>
        <p:nvPr/>
      </p:nvGrpSpPr>
      <p:grpSpPr>
        <a:xfrm>
          <a:off x="0" y="0"/>
          <a:ext cx="0" cy="0"/>
          <a:chOff x="0" y="0"/>
          <a:chExt cx="0" cy="0"/>
        </a:xfrm>
      </p:grpSpPr>
      <p:sp>
        <p:nvSpPr>
          <p:cNvPr id="87" name="Rectangle 3"/>
          <p:cNvSpPr/>
          <p:nvPr/>
        </p:nvSpPr>
        <p:spPr>
          <a:xfrm>
            <a:off x="0" y="0"/>
            <a:ext cx="4114800" cy="6858000"/>
          </a:xfrm>
          <a:prstGeom prst="rect">
            <a:avLst/>
          </a:prstGeom>
          <a:gradFill>
            <a:gsLst>
              <a:gs pos="25000">
                <a:srgbClr val="FFFFFF"/>
              </a:gs>
              <a:gs pos="70000">
                <a:srgbClr val="FFFFFF"/>
              </a:gs>
            </a:gsLst>
            <a:path path="circle">
              <a:fillToRect l="37721" t="-19636" r="62278" b="119636"/>
            </a:path>
          </a:gradFill>
          <a:ln w="12700">
            <a:miter lim="400000"/>
          </a:ln>
        </p:spPr>
        <p:txBody>
          <a:bodyPr lIns="45719" rIns="45719" anchor="ctr"/>
          <a:lstStyle/>
          <a:p>
            <a:pPr algn="ctr">
              <a:defRPr>
                <a:solidFill>
                  <a:srgbClr val="FFFFFF"/>
                </a:solidFill>
              </a:defRPr>
            </a:pPr>
            <a:endParaRPr/>
          </a:p>
        </p:txBody>
      </p:sp>
      <p:sp>
        <p:nvSpPr>
          <p:cNvPr id="88" name="Title Text"/>
          <p:cNvSpPr txBox="1">
            <a:spLocks noGrp="1"/>
          </p:cNvSpPr>
          <p:nvPr>
            <p:ph type="title"/>
          </p:nvPr>
        </p:nvSpPr>
        <p:spPr>
          <a:xfrm>
            <a:off x="4265612" y="274638"/>
            <a:ext cx="7313773" cy="1143001"/>
          </a:xfrm>
          <a:prstGeom prst="rect">
            <a:avLst/>
          </a:prstGeom>
        </p:spPr>
        <p:txBody>
          <a:bodyPr/>
          <a:lstStyle/>
          <a:p>
            <a:r>
              <a:t>Title Text</a:t>
            </a:r>
          </a:p>
        </p:txBody>
      </p:sp>
      <p:sp>
        <p:nvSpPr>
          <p:cNvPr id="89" name="Body Level One…"/>
          <p:cNvSpPr txBox="1">
            <a:spLocks noGrp="1"/>
          </p:cNvSpPr>
          <p:nvPr>
            <p:ph type="body" idx="1"/>
          </p:nvPr>
        </p:nvSpPr>
        <p:spPr>
          <a:xfrm>
            <a:off x="4265612" y="1600203"/>
            <a:ext cx="7313773" cy="498316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pic>
        <p:nvPicPr>
          <p:cNvPr id="90" name="Picture 8" descr="Picture 8"/>
          <p:cNvPicPr>
            <a:picLocks noChangeAspect="1"/>
          </p:cNvPicPr>
          <p:nvPr/>
        </p:nvPicPr>
        <p:blipFill>
          <a:blip r:embed="rId2"/>
          <a:stretch>
            <a:fillRect/>
          </a:stretch>
        </p:blipFill>
        <p:spPr>
          <a:xfrm>
            <a:off x="301897" y="282657"/>
            <a:ext cx="836748" cy="320406"/>
          </a:xfrm>
          <a:prstGeom prst="rect">
            <a:avLst/>
          </a:prstGeom>
          <a:ln w="12700">
            <a:miter lim="400000"/>
          </a:ln>
        </p:spPr>
      </p:pic>
      <p:pic>
        <p:nvPicPr>
          <p:cNvPr id="91" name="Picture 7" descr="Picture 7"/>
          <p:cNvPicPr>
            <a:picLocks noChangeAspect="1"/>
          </p:cNvPicPr>
          <p:nvPr/>
        </p:nvPicPr>
        <p:blipFill>
          <a:blip r:embed="rId3"/>
          <a:stretch>
            <a:fillRect/>
          </a:stretch>
        </p:blipFill>
        <p:spPr>
          <a:xfrm>
            <a:off x="148166" y="1295134"/>
            <a:ext cx="3810266" cy="3810267"/>
          </a:xfrm>
          <a:prstGeom prst="rect">
            <a:avLst/>
          </a:prstGeom>
          <a:ln w="12700">
            <a:miter lim="400000"/>
          </a:ln>
        </p:spPr>
      </p:pic>
      <p:sp>
        <p:nvSpPr>
          <p:cNvPr id="92" name="Straight Connector 5"/>
          <p:cNvSpPr/>
          <p:nvPr/>
        </p:nvSpPr>
        <p:spPr>
          <a:xfrm flipH="1">
            <a:off x="4113212" y="0"/>
            <a:ext cx="1" cy="6858000"/>
          </a:xfrm>
          <a:prstGeom prst="line">
            <a:avLst/>
          </a:prstGeom>
          <a:ln>
            <a:solidFill>
              <a:srgbClr val="A6A6A6"/>
            </a:solidFill>
          </a:ln>
        </p:spPr>
        <p:txBody>
          <a:bodyPr lIns="45719" rIns="45719"/>
          <a:lstStyle/>
          <a:p>
            <a:endParaRPr/>
          </a:p>
        </p:txBody>
      </p:sp>
      <p:sp>
        <p:nvSpPr>
          <p:cNvPr id="9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100" name="Title Text"/>
          <p:cNvSpPr txBox="1">
            <a:spLocks noGrp="1"/>
          </p:cNvSpPr>
          <p:nvPr>
            <p:ph type="title"/>
          </p:nvPr>
        </p:nvSpPr>
        <p:spPr>
          <a:prstGeom prst="rect">
            <a:avLst/>
          </a:prstGeom>
        </p:spPr>
        <p:txBody>
          <a:bodyPr/>
          <a:lstStyle/>
          <a:p>
            <a:r>
              <a:t>Title Text</a:t>
            </a:r>
          </a:p>
        </p:txBody>
      </p:sp>
      <p:sp>
        <p:nvSpPr>
          <p:cNvPr id="101" name="Body Level One…"/>
          <p:cNvSpPr txBox="1">
            <a:spLocks noGrp="1"/>
          </p:cNvSpPr>
          <p:nvPr>
            <p:ph type="body" sz="half" idx="1"/>
          </p:nvPr>
        </p:nvSpPr>
        <p:spPr>
          <a:xfrm>
            <a:off x="609440" y="1600203"/>
            <a:ext cx="5383400" cy="4267197"/>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r>
              <a:t>Body Level One</a:t>
            </a:r>
          </a:p>
          <a:p>
            <a:pPr lvl="1"/>
            <a:r>
              <a:t>Body Level Two</a:t>
            </a:r>
          </a:p>
          <a:p>
            <a:pPr lvl="2"/>
            <a:r>
              <a:t>Body Level Three</a:t>
            </a:r>
          </a:p>
          <a:p>
            <a:pPr lvl="3"/>
            <a:r>
              <a:t>Body Level Four</a:t>
            </a:r>
          </a:p>
          <a:p>
            <a:pPr lvl="4"/>
            <a:r>
              <a:t>Body Level Five</a:t>
            </a:r>
          </a:p>
        </p:txBody>
      </p:sp>
      <p:sp>
        <p:nvSpPr>
          <p:cNvPr id="10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440" y="274638"/>
            <a:ext cx="10969944" cy="1143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09440" y="1600203"/>
            <a:ext cx="10969944" cy="426719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pic>
        <p:nvPicPr>
          <p:cNvPr id="4" name="Picture 5" descr="Picture 5"/>
          <p:cNvPicPr>
            <a:picLocks noChangeAspect="1"/>
          </p:cNvPicPr>
          <p:nvPr/>
        </p:nvPicPr>
        <p:blipFill>
          <a:blip r:embed="rId15"/>
          <a:stretch>
            <a:fillRect/>
          </a:stretch>
        </p:blipFill>
        <p:spPr>
          <a:xfrm>
            <a:off x="10133011" y="6096000"/>
            <a:ext cx="1524001" cy="594962"/>
          </a:xfrm>
          <a:prstGeom prst="rect">
            <a:avLst/>
          </a:prstGeom>
          <a:ln w="12700">
            <a:miter lim="400000"/>
          </a:ln>
        </p:spPr>
      </p:pic>
      <p:sp>
        <p:nvSpPr>
          <p:cNvPr id="5" name="Slide Number"/>
          <p:cNvSpPr txBox="1">
            <a:spLocks noGrp="1"/>
          </p:cNvSpPr>
          <p:nvPr>
            <p:ph type="sldNum" sz="quarter" idx="2"/>
          </p:nvPr>
        </p:nvSpPr>
        <p:spPr>
          <a:xfrm>
            <a:off x="5886661" y="6172200"/>
            <a:ext cx="2841838"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1pPr>
      <a:lvl2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2pPr>
      <a:lvl3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3pPr>
      <a:lvl4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4pPr>
      <a:lvl5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5pPr>
      <a:lvl6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6pPr>
      <a:lvl7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7pPr>
      <a:lvl8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8pPr>
      <a:lvl9pPr marL="0" marR="0" indent="0" algn="ctr" defTabSz="914400" rtl="0" latinLnBrk="0">
        <a:lnSpc>
          <a:spcPct val="100000"/>
        </a:lnSpc>
        <a:spcBef>
          <a:spcPts val="0"/>
        </a:spcBef>
        <a:spcAft>
          <a:spcPts val="0"/>
        </a:spcAft>
        <a:buClrTx/>
        <a:buSzTx/>
        <a:buFontTx/>
        <a:buNone/>
        <a:tabLst/>
        <a:defRPr sz="4400" b="0" i="0" u="none" strike="noStrike" cap="none" spc="0" baseline="0">
          <a:solidFill>
            <a:srgbClr val="485B71"/>
          </a:solidFill>
          <a:uFillTx/>
          <a:latin typeface="+mn-lt"/>
          <a:ea typeface="+mn-ea"/>
          <a:cs typeface="+mn-cs"/>
          <a:sym typeface="Calibri"/>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1pPr>
      <a:lvl2pPr marL="783771" marR="0" indent="-326571"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2pPr>
      <a:lvl3pPr marL="1219200" marR="0" indent="-30480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3pPr>
      <a:lvl4pPr marL="17373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4pPr>
      <a:lvl5pPr marL="21945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5pPr>
      <a:lvl6pPr marL="26517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6pPr>
      <a:lvl7pPr marL="3108960" marR="0" indent="-365760"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7pPr>
      <a:lvl8pPr marL="35661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8pPr>
      <a:lvl9pPr marL="4023359" marR="0" indent="-365759" algn="l" defTabSz="914400" rtl="0" latinLnBrk="0">
        <a:lnSpc>
          <a:spcPct val="100000"/>
        </a:lnSpc>
        <a:spcBef>
          <a:spcPts val="700"/>
        </a:spcBef>
        <a:spcAft>
          <a:spcPts val="0"/>
        </a:spcAft>
        <a:buClrTx/>
        <a:buSzPct val="100000"/>
        <a:buFont typeface="Arial"/>
        <a:buChar char="•"/>
        <a:tabLst/>
        <a:defRPr sz="3200" b="0" i="0" u="none" strike="noStrike" cap="none" spc="0" baseline="0">
          <a:solidFill>
            <a:srgbClr val="485B71"/>
          </a:solidFill>
          <a:uFillTx/>
          <a:latin typeface="+mn-lt"/>
          <a:ea typeface="+mn-ea"/>
          <a:cs typeface="+mn-cs"/>
          <a:sym typeface="Calibri"/>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hyperlink" Target="mailto:lew-is-darn-old@tampabay.rr.com" TargetMode="External"/><Relationship Id="rId2" Type="http://schemas.openxmlformats.org/officeDocument/2006/relationships/hyperlink" Target="mailto:annmann@comcast.net" TargetMode="Externa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Title 1"/>
          <p:cNvSpPr txBox="1">
            <a:spLocks noGrp="1"/>
          </p:cNvSpPr>
          <p:nvPr>
            <p:ph type="ctrTitle"/>
          </p:nvPr>
        </p:nvSpPr>
        <p:spPr>
          <a:xfrm>
            <a:off x="5942012" y="1958975"/>
            <a:ext cx="5180252" cy="1470025"/>
          </a:xfrm>
          <a:prstGeom prst="rect">
            <a:avLst/>
          </a:prstGeom>
        </p:spPr>
        <p:txBody>
          <a:bodyPr/>
          <a:lstStyle/>
          <a:p>
            <a:pPr>
              <a:defRPr b="1">
                <a:latin typeface="Cambria"/>
                <a:ea typeface="Cambria"/>
                <a:cs typeface="Cambria"/>
                <a:sym typeface="Cambria"/>
              </a:defRPr>
            </a:pPr>
            <a:r>
              <a:t>Clergy:</a:t>
            </a:r>
          </a:p>
          <a:p>
            <a:pPr>
              <a:defRPr b="1">
                <a:latin typeface="Cambria"/>
                <a:ea typeface="Cambria"/>
                <a:cs typeface="Cambria"/>
                <a:sym typeface="Cambria"/>
              </a:defRPr>
            </a:pPr>
            <a:r>
              <a:t>Identifying the Call</a:t>
            </a:r>
          </a:p>
        </p:txBody>
      </p:sp>
      <p:sp>
        <p:nvSpPr>
          <p:cNvPr id="146" name="Presenters:…"/>
          <p:cNvSpPr txBox="1"/>
          <p:nvPr/>
        </p:nvSpPr>
        <p:spPr>
          <a:xfrm>
            <a:off x="6663694" y="3838062"/>
            <a:ext cx="3736887" cy="2021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spAutoFit/>
          </a:bodyPr>
          <a:lstStyle/>
          <a:p>
            <a:pPr algn="ctr">
              <a:defRPr sz="3300">
                <a:latin typeface="Cambria"/>
                <a:ea typeface="Cambria"/>
                <a:cs typeface="Cambria"/>
                <a:sym typeface="Cambria"/>
              </a:defRPr>
            </a:pPr>
            <a:r>
              <a:t>Presenters:</a:t>
            </a:r>
          </a:p>
          <a:p>
            <a:pPr algn="ctr">
              <a:defRPr sz="3300">
                <a:latin typeface="Cambria"/>
                <a:ea typeface="Cambria"/>
                <a:cs typeface="Cambria"/>
                <a:sym typeface="Cambria"/>
              </a:defRPr>
            </a:pPr>
            <a:r>
              <a:t>Rev. Ann Mann</a:t>
            </a:r>
          </a:p>
          <a:p>
            <a:pPr algn="ctr">
              <a:defRPr sz="3300">
                <a:latin typeface="Cambria"/>
                <a:ea typeface="Cambria"/>
                <a:cs typeface="Cambria"/>
                <a:sym typeface="Cambria"/>
              </a:defRPr>
            </a:pPr>
            <a:r>
              <a:t>Rev. Lewis D. Arnold</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 name="Participation in Team Formation…"/>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Participation in Team Formation</a:t>
            </a:r>
            <a:endParaRPr b="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Bringing pastoral leadership to preparation and formation meetings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Leading spiritual exercises and devotional moments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Engaging in vulnerability, sharing, and prayer</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Building authentic Christian community alongside lay volunteers</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Additional Roles…"/>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Additional Roles</a:t>
            </a:r>
            <a:endParaRPr b="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Bearing witness to God’s transforming grace with prison staff and correctional officers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Presenting core Christian themes such as grace, forgiveness, faith, and transformation</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Offering personal witness aligned with Kairos themes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Supporting the program’s progression of spiritual growth</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Core Principle: In Kairos, spiritual leadership is measured less by visibility and more by faithfulness, presence, and the ability to help others encounter Christ.…"/>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a:solidFill>
                  <a:srgbClr val="000000"/>
                </a:solidFill>
                <a:latin typeface="Cambria"/>
                <a:ea typeface="Cambria"/>
                <a:cs typeface="Cambria"/>
                <a:sym typeface="Cambria"/>
              </a:defRPr>
            </a:pPr>
            <a:r>
              <a:rPr b="1"/>
              <a:t>Core Principle:</a:t>
            </a:r>
            <a:br/>
            <a:r>
              <a:t>In Kairos, spiritual leadership is measured less by visibility and more by faithfulness, presence, and the ability to help others encounter Christ.</a:t>
            </a:r>
          </a:p>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Essential Perspectives</a:t>
            </a:r>
            <a:endParaRPr b="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Clergy serve </a:t>
            </a:r>
            <a:r>
              <a:rPr i="1"/>
              <a:t>within</a:t>
            </a:r>
            <a:r>
              <a:t> the structure, not above it</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Kairos invites clergy to relinquish status and embrace servanthood</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Authority flows from love, trust, humility, and shared obedience</a:t>
            </a: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 name="Guiding Statements:…"/>
          <p:cNvSpPr txBox="1">
            <a:spLocks noGrp="1"/>
          </p:cNvSpPr>
          <p:nvPr>
            <p:ph type="body" idx="1"/>
          </p:nvPr>
        </p:nvSpPr>
        <p:spPr>
          <a:xfrm>
            <a:off x="609440" y="1600203"/>
            <a:ext cx="10969944" cy="4546597"/>
          </a:xfrm>
          <a:prstGeom prst="rect">
            <a:avLst/>
          </a:prstGeom>
        </p:spPr>
        <p:txBody>
          <a:bodyPr/>
          <a:lstStyle/>
          <a:p>
            <a:pPr marL="0" indent="0" defTabSz="457200">
              <a:lnSpc>
                <a:spcPts val="4700"/>
              </a:lnSpc>
              <a:spcBef>
                <a:spcPts val="1000"/>
              </a:spcBef>
              <a:buSzTx/>
              <a:buFontTx/>
              <a:buNone/>
              <a:defRPr sz="2400" b="1">
                <a:solidFill>
                  <a:srgbClr val="000000"/>
                </a:solidFill>
                <a:latin typeface="+mj-lt"/>
                <a:ea typeface="+mj-ea"/>
                <a:cs typeface="+mj-cs"/>
                <a:sym typeface="Helvetica"/>
              </a:defRPr>
            </a:pPr>
            <a:r>
              <a:rPr dirty="0"/>
              <a:t>Guiding Statements:</a:t>
            </a:r>
            <a:endParaRPr b="0" dirty="0"/>
          </a:p>
          <a:p>
            <a:pPr marL="457200" indent="-317500" defTabSz="457200">
              <a:lnSpc>
                <a:spcPts val="4700"/>
              </a:lnSpc>
              <a:spcBef>
                <a:spcPts val="1000"/>
              </a:spcBef>
              <a:buClr>
                <a:srgbClr val="000000"/>
              </a:buClr>
              <a:buFont typeface="Helvetica"/>
              <a:defRPr sz="2400" i="1">
                <a:solidFill>
                  <a:srgbClr val="000000"/>
                </a:solidFill>
                <a:latin typeface="+mj-lt"/>
                <a:ea typeface="+mj-ea"/>
                <a:cs typeface="+mj-cs"/>
                <a:sym typeface="Helvetica"/>
              </a:defRPr>
            </a:pPr>
            <a:r>
              <a:rPr dirty="0"/>
              <a:t>“Clergy in Kairos relinquish ecclesial privilege to support the gifts of the Body.”</a:t>
            </a:r>
            <a:endParaRPr i="0" dirty="0"/>
          </a:p>
          <a:p>
            <a:pPr marL="457200" indent="-317500" defTabSz="457200">
              <a:lnSpc>
                <a:spcPts val="4700"/>
              </a:lnSpc>
              <a:spcBef>
                <a:spcPts val="1000"/>
              </a:spcBef>
              <a:buClr>
                <a:srgbClr val="000000"/>
              </a:buClr>
              <a:buFont typeface="Helvetica"/>
              <a:defRPr sz="2400" i="1">
                <a:solidFill>
                  <a:srgbClr val="000000"/>
                </a:solidFill>
                <a:latin typeface="+mj-lt"/>
                <a:ea typeface="+mj-ea"/>
                <a:cs typeface="+mj-cs"/>
                <a:sym typeface="Helvetica"/>
              </a:defRPr>
            </a:pPr>
            <a:r>
              <a:rPr dirty="0"/>
              <a:t>“The call is to be with, rather than speak over.”</a:t>
            </a:r>
            <a:endParaRPr i="0" dirty="0"/>
          </a:p>
          <a:p>
            <a:pPr marL="457200" indent="-317500" defTabSz="457200">
              <a:lnSpc>
                <a:spcPts val="4700"/>
              </a:lnSpc>
              <a:spcBef>
                <a:spcPts val="1000"/>
              </a:spcBef>
              <a:buClr>
                <a:srgbClr val="000000"/>
              </a:buClr>
              <a:buFont typeface="Helvetica"/>
              <a:defRPr sz="2400" i="1">
                <a:solidFill>
                  <a:srgbClr val="000000"/>
                </a:solidFill>
                <a:latin typeface="+mj-lt"/>
                <a:ea typeface="+mj-ea"/>
                <a:cs typeface="+mj-cs"/>
                <a:sym typeface="Helvetica"/>
              </a:defRPr>
            </a:pPr>
            <a:r>
              <a:rPr dirty="0"/>
              <a:t>“Presence over position.”</a:t>
            </a: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Practical Realities…"/>
          <p:cNvSpPr txBox="1">
            <a:spLocks noGrp="1"/>
          </p:cNvSpPr>
          <p:nvPr>
            <p:ph type="body" idx="1"/>
          </p:nvPr>
        </p:nvSpPr>
        <p:spPr>
          <a:xfrm>
            <a:off x="604678" y="1202270"/>
            <a:ext cx="10969944" cy="5655730"/>
          </a:xfrm>
          <a:prstGeom prst="rect">
            <a:avLst/>
          </a:prstGeom>
        </p:spPr>
        <p:txBody>
          <a:bodyPr>
            <a:normAutofit/>
          </a:bodyPr>
          <a:lstStyle/>
          <a:p>
            <a:pPr marL="0" indent="0" defTabSz="429768">
              <a:lnSpc>
                <a:spcPts val="4400"/>
              </a:lnSpc>
              <a:spcBef>
                <a:spcPts val="1000"/>
              </a:spcBef>
              <a:buSzTx/>
              <a:buFontTx/>
              <a:buNone/>
              <a:defRPr sz="2256" b="1">
                <a:solidFill>
                  <a:srgbClr val="000000"/>
                </a:solidFill>
                <a:latin typeface="+mj-lt"/>
                <a:ea typeface="+mj-ea"/>
                <a:cs typeface="+mj-cs"/>
                <a:sym typeface="Helvetica"/>
              </a:defRPr>
            </a:pPr>
            <a:r>
              <a:rPr dirty="0"/>
              <a:t>Practical Realities</a:t>
            </a:r>
            <a:endParaRPr b="0" dirty="0"/>
          </a:p>
          <a:p>
            <a:pPr marL="429768" indent="-298450" defTabSz="429768">
              <a:lnSpc>
                <a:spcPts val="4400"/>
              </a:lnSpc>
              <a:spcBef>
                <a:spcPts val="1000"/>
              </a:spcBef>
              <a:buClr>
                <a:srgbClr val="000000"/>
              </a:buClr>
              <a:buFont typeface="Helvetica"/>
              <a:defRPr sz="2256">
                <a:solidFill>
                  <a:srgbClr val="000000"/>
                </a:solidFill>
                <a:latin typeface="+mj-lt"/>
                <a:ea typeface="+mj-ea"/>
                <a:cs typeface="+mj-cs"/>
                <a:sym typeface="Helvetica"/>
              </a:defRPr>
            </a:pPr>
            <a:r>
              <a:rPr dirty="0"/>
              <a:t>Listening more than speaking</a:t>
            </a:r>
          </a:p>
          <a:p>
            <a:pPr marL="429768" indent="-298450" defTabSz="429768">
              <a:lnSpc>
                <a:spcPts val="4400"/>
              </a:lnSpc>
              <a:spcBef>
                <a:spcPts val="1000"/>
              </a:spcBef>
              <a:buClr>
                <a:srgbClr val="000000"/>
              </a:buClr>
              <a:buFont typeface="Helvetica"/>
              <a:defRPr sz="2256">
                <a:solidFill>
                  <a:srgbClr val="000000"/>
                </a:solidFill>
                <a:latin typeface="+mj-lt"/>
                <a:ea typeface="+mj-ea"/>
                <a:cs typeface="+mj-cs"/>
                <a:sym typeface="Helvetica"/>
              </a:defRPr>
            </a:pPr>
            <a:r>
              <a:rPr dirty="0"/>
              <a:t>Holding sacred space</a:t>
            </a:r>
          </a:p>
          <a:p>
            <a:pPr marL="429768" indent="-298450" defTabSz="429768">
              <a:lnSpc>
                <a:spcPts val="4400"/>
              </a:lnSpc>
              <a:spcBef>
                <a:spcPts val="1000"/>
              </a:spcBef>
              <a:buClr>
                <a:srgbClr val="000000"/>
              </a:buClr>
              <a:buFont typeface="Helvetica"/>
              <a:defRPr sz="2256">
                <a:solidFill>
                  <a:srgbClr val="000000"/>
                </a:solidFill>
                <a:latin typeface="+mj-lt"/>
                <a:ea typeface="+mj-ea"/>
                <a:cs typeface="+mj-cs"/>
                <a:sym typeface="Helvetica"/>
              </a:defRPr>
            </a:pPr>
            <a:r>
              <a:rPr dirty="0"/>
              <a:t>Trusting the Holy Spirit to work</a:t>
            </a:r>
          </a:p>
          <a:p>
            <a:pPr marL="429768" indent="-298450" defTabSz="429768">
              <a:lnSpc>
                <a:spcPts val="4400"/>
              </a:lnSpc>
              <a:spcBef>
                <a:spcPts val="1000"/>
              </a:spcBef>
              <a:buClr>
                <a:srgbClr val="000000"/>
              </a:buClr>
              <a:buFont typeface="Helvetica"/>
              <a:defRPr sz="2256">
                <a:solidFill>
                  <a:srgbClr val="000000"/>
                </a:solidFill>
                <a:latin typeface="+mj-lt"/>
                <a:ea typeface="+mj-ea"/>
                <a:cs typeface="+mj-cs"/>
                <a:sym typeface="Helvetica"/>
              </a:defRPr>
            </a:pPr>
            <a:r>
              <a:rPr dirty="0"/>
              <a:t>Recognizing Kairos is not about “fixing” people</a:t>
            </a:r>
          </a:p>
          <a:p>
            <a:pPr marL="429768" indent="-298450" defTabSz="429768">
              <a:lnSpc>
                <a:spcPts val="4400"/>
              </a:lnSpc>
              <a:spcBef>
                <a:spcPts val="1000"/>
              </a:spcBef>
              <a:buClr>
                <a:srgbClr val="000000"/>
              </a:buClr>
              <a:buFont typeface="Helvetica"/>
              <a:defRPr sz="2256">
                <a:solidFill>
                  <a:srgbClr val="000000"/>
                </a:solidFill>
                <a:latin typeface="+mj-lt"/>
                <a:ea typeface="+mj-ea"/>
                <a:cs typeface="+mj-cs"/>
                <a:sym typeface="Helvetica"/>
              </a:defRPr>
            </a:pPr>
            <a:r>
              <a:rPr dirty="0"/>
              <a:t>Trusting that transformation belongs to God</a:t>
            </a:r>
          </a:p>
          <a:p>
            <a:pPr marL="0" indent="0" defTabSz="429768">
              <a:lnSpc>
                <a:spcPts val="4400"/>
              </a:lnSpc>
              <a:spcBef>
                <a:spcPts val="1000"/>
              </a:spcBef>
              <a:buSzTx/>
              <a:buFontTx/>
              <a:buNone/>
              <a:defRPr sz="2256" i="1">
                <a:solidFill>
                  <a:srgbClr val="000000"/>
                </a:solidFill>
                <a:latin typeface="+mj-lt"/>
                <a:ea typeface="+mj-ea"/>
                <a:cs typeface="+mj-cs"/>
                <a:sym typeface="Helvetica"/>
              </a:defRPr>
            </a:pPr>
            <a:r>
              <a:rPr dirty="0"/>
              <a:t>The Spirit does the work. The participant responds. </a:t>
            </a:r>
          </a:p>
          <a:p>
            <a:pPr marL="0" indent="0" defTabSz="429768">
              <a:lnSpc>
                <a:spcPts val="4400"/>
              </a:lnSpc>
              <a:spcBef>
                <a:spcPts val="1000"/>
              </a:spcBef>
              <a:buSzTx/>
              <a:buFontTx/>
              <a:buNone/>
              <a:defRPr sz="2256" i="1">
                <a:solidFill>
                  <a:srgbClr val="000000"/>
                </a:solidFill>
                <a:latin typeface="+mj-lt"/>
                <a:ea typeface="+mj-ea"/>
                <a:cs typeface="+mj-cs"/>
                <a:sym typeface="Helvetica"/>
              </a:defRPr>
            </a:pPr>
            <a:r>
              <a:rPr dirty="0"/>
              <a:t>Clergy help protect the sacred space where encounter can unfold.</a:t>
            </a: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tories from the Journey…"/>
          <p:cNvSpPr txBox="1">
            <a:spLocks noGrp="1"/>
          </p:cNvSpPr>
          <p:nvPr>
            <p:ph type="body" idx="1"/>
          </p:nvPr>
        </p:nvSpPr>
        <p:spPr>
          <a:xfrm>
            <a:off x="905774" y="1422403"/>
            <a:ext cx="10969944" cy="5435597"/>
          </a:xfrm>
          <a:prstGeom prst="rect">
            <a:avLst/>
          </a:prstGeom>
        </p:spPr>
        <p:txBody>
          <a:bodyPr>
            <a:normAutofit/>
          </a:bodyPr>
          <a:lstStyle/>
          <a:p>
            <a:pPr marL="0" indent="0" algn="ctr">
              <a:buSzTx/>
              <a:buFontTx/>
              <a:buNone/>
              <a:defRPr b="1">
                <a:latin typeface="Cambria"/>
                <a:ea typeface="Cambria"/>
                <a:cs typeface="Cambria"/>
                <a:sym typeface="Cambria"/>
              </a:defRPr>
            </a:pPr>
            <a:r>
              <a:rPr dirty="0"/>
              <a:t>Stories from the Journey </a:t>
            </a:r>
          </a:p>
          <a:p>
            <a:pPr marL="0" indent="0" algn="ctr">
              <a:buSzTx/>
              <a:buFontTx/>
              <a:buNone/>
              <a:defRPr b="1">
                <a:latin typeface="Cambria"/>
                <a:ea typeface="Cambria"/>
                <a:cs typeface="Cambria"/>
                <a:sym typeface="Cambria"/>
              </a:defRPr>
            </a:pPr>
            <a:r>
              <a:rPr dirty="0"/>
              <a:t>A Small Group Exercise</a:t>
            </a:r>
          </a:p>
          <a:p>
            <a:pPr marL="0" indent="0" algn="ctr">
              <a:buSzTx/>
              <a:buFontTx/>
              <a:buNone/>
              <a:defRPr b="1">
                <a:latin typeface="Cambria"/>
                <a:ea typeface="Cambria"/>
                <a:cs typeface="Cambria"/>
                <a:sym typeface="Cambria"/>
              </a:defRPr>
            </a:pPr>
            <a:r>
              <a:rPr dirty="0"/>
              <a:t>Share:</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How you first encountered Kairos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What surprised you</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What challenged you</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A moment when you recognized Christ</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How Kairos changed your ministry</a:t>
            </a: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Continuing Ministry: Beyond the Weekend…"/>
          <p:cNvSpPr txBox="1">
            <a:spLocks noGrp="1"/>
          </p:cNvSpPr>
          <p:nvPr>
            <p:ph type="body" idx="1"/>
          </p:nvPr>
        </p:nvSpPr>
        <p:spPr>
          <a:xfrm>
            <a:off x="744907" y="1295401"/>
            <a:ext cx="10969944" cy="5562599"/>
          </a:xfrm>
          <a:prstGeom prst="rect">
            <a:avLst/>
          </a:prstGeom>
        </p:spPr>
        <p:txBody>
          <a:bodyPr>
            <a:normAutofit/>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Continuing Ministry: Beyond the Weekend  </a:t>
            </a:r>
            <a:endParaRPr b="0" dirty="0"/>
          </a:p>
          <a:p>
            <a:pPr marL="0" indent="0" defTabSz="457200">
              <a:lnSpc>
                <a:spcPts val="4700"/>
              </a:lnSpc>
              <a:spcBef>
                <a:spcPts val="1000"/>
              </a:spcBef>
              <a:buSzTx/>
              <a:buFontTx/>
              <a:buNone/>
              <a:defRPr sz="2400" i="1">
                <a:solidFill>
                  <a:srgbClr val="000000"/>
                </a:solidFill>
                <a:latin typeface="Cambria"/>
                <a:ea typeface="Cambria"/>
                <a:cs typeface="Cambria"/>
                <a:sym typeface="Cambria"/>
              </a:defRPr>
            </a:pPr>
            <a:r>
              <a:rPr b="1" i="0" dirty="0"/>
              <a:t>Key Idea:</a:t>
            </a:r>
            <a:br>
              <a:rPr i="0" dirty="0"/>
            </a:br>
            <a:r>
              <a:rPr dirty="0"/>
              <a:t>The Weekend is the beginning, not the goal.</a:t>
            </a:r>
            <a:endParaRPr i="0" dirty="0"/>
          </a:p>
          <a:p>
            <a:pPr marL="0" indent="0" defTabSz="457200">
              <a:lnSpc>
                <a:spcPts val="4700"/>
              </a:lnSpc>
              <a:spcBef>
                <a:spcPts val="1000"/>
              </a:spcBef>
              <a:buSzTx/>
              <a:buFontTx/>
              <a:buNone/>
              <a:defRPr sz="2400">
                <a:solidFill>
                  <a:srgbClr val="000000"/>
                </a:solidFill>
                <a:latin typeface="Cambria"/>
                <a:ea typeface="Cambria"/>
                <a:cs typeface="Cambria"/>
                <a:sym typeface="Cambria"/>
              </a:defRPr>
            </a:pPr>
            <a:r>
              <a:rPr dirty="0"/>
              <a:t>Clergy often find that Kairos reshapes not only prison ministry, but also how they:</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Pastor congregations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Lead meetings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Preach</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Accompany people in pain</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Important Themes:…"/>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Important Themes:</a:t>
            </a:r>
            <a:endParaRPr b="0" dirty="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Kairos is about transformation, not just information</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Reunion and Prayer &amp; Share are essential</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Spiritual growth is slow and relational</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Success is not measured only by visible moments</a:t>
            </a:r>
          </a:p>
          <a:p>
            <a:pPr marL="0" indent="0" defTabSz="457200">
              <a:lnSpc>
                <a:spcPts val="4700"/>
              </a:lnSpc>
              <a:spcBef>
                <a:spcPts val="1000"/>
              </a:spcBef>
              <a:buSzTx/>
              <a:buFontTx/>
              <a:buNone/>
              <a:defRPr sz="2400" i="1">
                <a:solidFill>
                  <a:srgbClr val="000000"/>
                </a:solidFill>
                <a:latin typeface="Cambria"/>
                <a:ea typeface="Cambria"/>
                <a:cs typeface="Cambria"/>
                <a:sym typeface="Cambria"/>
              </a:defRPr>
            </a:pPr>
            <a:r>
              <a:rPr dirty="0"/>
              <a:t>Kairos invites us into the long obedience of accompaniment.</a:t>
            </a:r>
            <a:endParaRPr i="0" dirty="0"/>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Invitation &amp; Reflection…"/>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Invitation &amp; Reflection </a:t>
            </a:r>
            <a:endParaRPr b="0" dirty="0"/>
          </a:p>
          <a:p>
            <a:pPr marL="0" indent="0" defTabSz="457200">
              <a:lnSpc>
                <a:spcPts val="4700"/>
              </a:lnSpc>
              <a:spcBef>
                <a:spcPts val="1000"/>
              </a:spcBef>
              <a:buSzTx/>
              <a:buFontTx/>
              <a:buNone/>
              <a:defRPr sz="2400">
                <a:solidFill>
                  <a:srgbClr val="000000"/>
                </a:solidFill>
                <a:latin typeface="Cambria"/>
                <a:ea typeface="Cambria"/>
                <a:cs typeface="Cambria"/>
                <a:sym typeface="Cambria"/>
              </a:defRPr>
            </a:pPr>
            <a:endParaRPr b="0" dirty="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Where might Christ already be waiting for me?</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What fears or hesitations do I need to surrender?</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Am I being invited to walk alongside others differently?</a:t>
            </a: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Next Steps:…"/>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Next Steps:</a:t>
            </a:r>
            <a:endParaRPr b="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Attend a Closing</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Serve on a team</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Pray</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Invite others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Share the mission</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itle 1"/>
          <p:cNvSpPr txBox="1">
            <a:spLocks noGrp="1"/>
          </p:cNvSpPr>
          <p:nvPr>
            <p:ph type="title"/>
          </p:nvPr>
        </p:nvSpPr>
        <p:spPr>
          <a:xfrm>
            <a:off x="4790757" y="779781"/>
            <a:ext cx="7217763" cy="4846912"/>
          </a:xfrm>
          <a:prstGeom prst="rect">
            <a:avLst/>
          </a:prstGeom>
        </p:spPr>
        <p:txBody>
          <a:bodyPr/>
          <a:lstStyle/>
          <a:p>
            <a:pPr defTabSz="457200">
              <a:lnSpc>
                <a:spcPts val="4700"/>
              </a:lnSpc>
              <a:defRPr sz="2400" b="1" i="1">
                <a:solidFill>
                  <a:srgbClr val="000000"/>
                </a:solidFill>
                <a:latin typeface="Cambria"/>
                <a:ea typeface="Cambria"/>
                <a:cs typeface="Cambria"/>
                <a:sym typeface="Cambria"/>
              </a:defRPr>
            </a:pPr>
            <a:r>
              <a:t>The call to Kairos ministry is rarely </a:t>
            </a:r>
          </a:p>
          <a:p>
            <a:pPr defTabSz="457200">
              <a:lnSpc>
                <a:spcPts val="4700"/>
              </a:lnSpc>
              <a:defRPr sz="2400" b="1" i="1">
                <a:solidFill>
                  <a:srgbClr val="000000"/>
                </a:solidFill>
                <a:latin typeface="Cambria"/>
                <a:ea typeface="Cambria"/>
                <a:cs typeface="Cambria"/>
                <a:sym typeface="Cambria"/>
              </a:defRPr>
            </a:pPr>
            <a:r>
              <a:t>a single moment. </a:t>
            </a:r>
          </a:p>
          <a:p>
            <a:pPr defTabSz="457200">
              <a:lnSpc>
                <a:spcPts val="4700"/>
              </a:lnSpc>
              <a:defRPr sz="2400" b="1" i="1">
                <a:solidFill>
                  <a:srgbClr val="000000"/>
                </a:solidFill>
                <a:latin typeface="Cambria"/>
                <a:ea typeface="Cambria"/>
                <a:cs typeface="Cambria"/>
                <a:sym typeface="Cambria"/>
              </a:defRPr>
            </a:pPr>
            <a:r>
              <a:t>More often, it unfolds </a:t>
            </a:r>
          </a:p>
          <a:p>
            <a:pPr defTabSz="457200">
              <a:lnSpc>
                <a:spcPts val="4700"/>
              </a:lnSpc>
              <a:defRPr sz="2400" b="1" i="1">
                <a:solidFill>
                  <a:srgbClr val="000000"/>
                </a:solidFill>
                <a:latin typeface="Cambria"/>
                <a:ea typeface="Cambria"/>
                <a:cs typeface="Cambria"/>
                <a:sym typeface="Cambria"/>
              </a:defRPr>
            </a:pPr>
            <a:r>
              <a:t>through holy nudges, interruptions, relationships, and unexpected encounters with Christ.</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 name="Closing Prayer &amp; Sending…"/>
          <p:cNvSpPr txBox="1">
            <a:spLocks noGrp="1"/>
          </p:cNvSpPr>
          <p:nvPr>
            <p:ph type="body" idx="1"/>
          </p:nvPr>
        </p:nvSpPr>
        <p:spPr>
          <a:prstGeom prst="rect">
            <a:avLst/>
          </a:prstGeom>
        </p:spPr>
        <p:txBody>
          <a:bodyPr/>
          <a:lstStyle/>
          <a:p>
            <a:pPr marL="0" indent="0" algn="ctr" defTabSz="457200">
              <a:lnSpc>
                <a:spcPts val="4700"/>
              </a:lnSpc>
              <a:spcBef>
                <a:spcPts val="1000"/>
              </a:spcBef>
              <a:buSzTx/>
              <a:buFontTx/>
              <a:buNone/>
              <a:defRPr sz="2400" b="1">
                <a:solidFill>
                  <a:srgbClr val="000000"/>
                </a:solidFill>
                <a:latin typeface="Cambria"/>
                <a:ea typeface="Cambria"/>
                <a:cs typeface="Cambria"/>
                <a:sym typeface="Cambria"/>
              </a:defRPr>
            </a:pPr>
            <a:r>
              <a:t>Closing Prayer &amp; Sending  </a:t>
            </a:r>
            <a:endParaRPr b="0"/>
          </a:p>
          <a:p>
            <a:pPr marL="0" indent="0" algn="ctr" defTabSz="457200">
              <a:lnSpc>
                <a:spcPts val="4700"/>
              </a:lnSpc>
              <a:spcBef>
                <a:spcPts val="1000"/>
              </a:spcBef>
              <a:buSzTx/>
              <a:buFontTx/>
              <a:buNone/>
              <a:defRPr sz="2400" i="1">
                <a:solidFill>
                  <a:srgbClr val="000000"/>
                </a:solidFill>
                <a:latin typeface="Cambria"/>
                <a:ea typeface="Cambria"/>
                <a:cs typeface="Cambria"/>
                <a:sym typeface="Cambria"/>
              </a:defRPr>
            </a:pPr>
            <a:r>
              <a:t>“Listen, listen. Love, love.”</a:t>
            </a:r>
            <a:endParaRPr i="0"/>
          </a:p>
          <a:p>
            <a:pPr marL="0" indent="0" algn="ctr" defTabSz="457200">
              <a:lnSpc>
                <a:spcPts val="4700"/>
              </a:lnSpc>
              <a:spcBef>
                <a:spcPts val="1000"/>
              </a:spcBef>
              <a:buSzTx/>
              <a:buFontTx/>
              <a:buNone/>
              <a:defRPr sz="2400">
                <a:solidFill>
                  <a:srgbClr val="000000"/>
                </a:solidFill>
                <a:latin typeface="Cambria"/>
                <a:ea typeface="Cambria"/>
                <a:cs typeface="Cambria"/>
                <a:sym typeface="Cambria"/>
              </a:defRPr>
            </a:pPr>
            <a:r>
              <a:t>At fifty years, Kairos continues to call clergy into a different kind of leadership, </a:t>
            </a:r>
          </a:p>
          <a:p>
            <a:pPr marL="0" indent="0" algn="ctr" defTabSz="457200">
              <a:lnSpc>
                <a:spcPts val="4700"/>
              </a:lnSpc>
              <a:spcBef>
                <a:spcPts val="1000"/>
              </a:spcBef>
              <a:buSzTx/>
              <a:buFontTx/>
              <a:buNone/>
              <a:defRPr sz="2400">
                <a:solidFill>
                  <a:srgbClr val="000000"/>
                </a:solidFill>
                <a:latin typeface="Cambria"/>
                <a:ea typeface="Cambria"/>
                <a:cs typeface="Cambria"/>
                <a:sym typeface="Cambria"/>
              </a:defRPr>
            </a:pPr>
            <a:r>
              <a:t>rooted not in hierarchy but in humility; not in control but in companionship; </a:t>
            </a:r>
          </a:p>
          <a:p>
            <a:pPr marL="0" indent="0" algn="ctr" defTabSz="457200">
              <a:lnSpc>
                <a:spcPts val="4700"/>
              </a:lnSpc>
              <a:spcBef>
                <a:spcPts val="1000"/>
              </a:spcBef>
              <a:buSzTx/>
              <a:buFontTx/>
              <a:buNone/>
              <a:defRPr sz="2400">
                <a:solidFill>
                  <a:srgbClr val="000000"/>
                </a:solidFill>
                <a:latin typeface="Cambria"/>
                <a:ea typeface="Cambria"/>
                <a:cs typeface="Cambria"/>
                <a:sym typeface="Cambria"/>
              </a:defRPr>
            </a:pPr>
            <a:r>
              <a:t>not in having all the answers but in faithfully walking alongside others </a:t>
            </a:r>
          </a:p>
          <a:p>
            <a:pPr marL="0" indent="0" algn="ctr" defTabSz="457200">
              <a:lnSpc>
                <a:spcPts val="4700"/>
              </a:lnSpc>
              <a:spcBef>
                <a:spcPts val="1000"/>
              </a:spcBef>
              <a:buSzTx/>
              <a:buFontTx/>
              <a:buNone/>
              <a:defRPr sz="2400">
                <a:solidFill>
                  <a:srgbClr val="000000"/>
                </a:solidFill>
                <a:latin typeface="Cambria"/>
                <a:ea typeface="Cambria"/>
                <a:cs typeface="Cambria"/>
                <a:sym typeface="Cambria"/>
              </a:defRPr>
            </a:pPr>
            <a:r>
              <a:t>while Christ does the transforming work.</a:t>
            </a:r>
          </a:p>
        </p:txBody>
      </p:sp>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Title 1"/>
          <p:cNvSpPr txBox="1">
            <a:spLocks noGrp="1"/>
          </p:cNvSpPr>
          <p:nvPr>
            <p:ph type="title"/>
          </p:nvPr>
        </p:nvSpPr>
        <p:spPr>
          <a:prstGeom prst="rect">
            <a:avLst/>
          </a:prstGeom>
        </p:spPr>
        <p:txBody>
          <a:bodyPr/>
          <a:lstStyle>
            <a:lvl1pPr>
              <a:defRPr>
                <a:latin typeface="Cambria"/>
                <a:ea typeface="Cambria"/>
                <a:cs typeface="Cambria"/>
                <a:sym typeface="Cambria"/>
              </a:defRPr>
            </a:lvl1pPr>
          </a:lstStyle>
          <a:p>
            <a:r>
              <a:t>Contact Information </a:t>
            </a:r>
          </a:p>
        </p:txBody>
      </p:sp>
      <p:sp>
        <p:nvSpPr>
          <p:cNvPr id="188" name="Content Placeholder 2"/>
          <p:cNvSpPr txBox="1">
            <a:spLocks noGrp="1"/>
          </p:cNvSpPr>
          <p:nvPr>
            <p:ph type="body" idx="1"/>
          </p:nvPr>
        </p:nvSpPr>
        <p:spPr>
          <a:prstGeom prst="rect">
            <a:avLst/>
          </a:prstGeom>
        </p:spPr>
        <p:txBody>
          <a:bodyPr/>
          <a:lstStyle/>
          <a:p>
            <a:pPr marL="0" indent="0" algn="ctr">
              <a:buSzTx/>
              <a:buFontTx/>
              <a:buNone/>
              <a:defRPr>
                <a:latin typeface="Cambria"/>
                <a:ea typeface="Cambria"/>
                <a:cs typeface="Cambria"/>
                <a:sym typeface="Cambria"/>
              </a:defRPr>
            </a:pPr>
            <a:r>
              <a:t>Rev. Ann Mann</a:t>
            </a:r>
          </a:p>
          <a:p>
            <a:pPr marL="0" indent="0" algn="ctr">
              <a:buSzTx/>
              <a:buFontTx/>
              <a:buNone/>
              <a:defRPr>
                <a:latin typeface="Cambria"/>
                <a:ea typeface="Cambria"/>
                <a:cs typeface="Cambria"/>
                <a:sym typeface="Cambria"/>
              </a:defRPr>
            </a:pPr>
            <a:r>
              <a:rPr u="sng">
                <a:solidFill>
                  <a:srgbClr val="0000FF"/>
                </a:solidFill>
                <a:uFill>
                  <a:solidFill>
                    <a:srgbClr val="0000FF"/>
                  </a:solidFill>
                </a:uFill>
                <a:hlinkClick r:id="rId2"/>
              </a:rPr>
              <a:t>annmann@comcast.net</a:t>
            </a:r>
          </a:p>
          <a:p>
            <a:pPr marL="0" indent="0" algn="ctr">
              <a:buSzTx/>
              <a:buFontTx/>
              <a:buNone/>
              <a:defRPr>
                <a:latin typeface="Cambria"/>
                <a:ea typeface="Cambria"/>
                <a:cs typeface="Cambria"/>
                <a:sym typeface="Cambria"/>
              </a:defRPr>
            </a:pPr>
            <a:endParaRPr u="sng">
              <a:solidFill>
                <a:srgbClr val="0000FF"/>
              </a:solidFill>
              <a:uFill>
                <a:solidFill>
                  <a:srgbClr val="0000FF"/>
                </a:solidFill>
              </a:uFill>
              <a:hlinkClick r:id="rId2"/>
            </a:endParaRPr>
          </a:p>
          <a:p>
            <a:pPr marL="0" indent="0" algn="ctr">
              <a:buSzTx/>
              <a:buFontTx/>
              <a:buNone/>
              <a:defRPr>
                <a:latin typeface="Cambria"/>
                <a:ea typeface="Cambria"/>
                <a:cs typeface="Cambria"/>
                <a:sym typeface="Cambria"/>
              </a:defRPr>
            </a:pPr>
            <a:r>
              <a:t>Rev. Lewis D. Arnold</a:t>
            </a:r>
          </a:p>
          <a:p>
            <a:pPr marL="0" indent="0" algn="ctr">
              <a:buSzTx/>
              <a:buFontTx/>
              <a:buNone/>
              <a:defRPr>
                <a:latin typeface="Cambria"/>
                <a:ea typeface="Cambria"/>
                <a:cs typeface="Cambria"/>
                <a:sym typeface="Cambria"/>
              </a:defRPr>
            </a:pPr>
            <a:r>
              <a:rPr u="sng">
                <a:solidFill>
                  <a:srgbClr val="0000FF"/>
                </a:solidFill>
                <a:uFill>
                  <a:solidFill>
                    <a:srgbClr val="0000FF"/>
                  </a:solidFill>
                </a:uFill>
                <a:hlinkClick r:id="rId3"/>
              </a:rPr>
              <a:t>lew-is-darn-old@tampabay.rr.com</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he call to Kairos ministry is not a call to authority, control, or expertise. It is a journey into accompaniment, walking alongside others while discovering Christ already present among…"/>
          <p:cNvSpPr txBox="1">
            <a:spLocks noGrp="1"/>
          </p:cNvSpPr>
          <p:nvPr>
            <p:ph type="title"/>
          </p:nvPr>
        </p:nvSpPr>
        <p:spPr>
          <a:xfrm>
            <a:off x="4638706" y="609850"/>
            <a:ext cx="7142782" cy="5638300"/>
          </a:xfrm>
          <a:prstGeom prst="rect">
            <a:avLst/>
          </a:prstGeom>
          <a:solidFill>
            <a:srgbClr val="FFFFFF"/>
          </a:solidFill>
          <a:ln w="25400">
            <a:solidFill>
              <a:schemeClr val="accent1"/>
            </a:solidFill>
            <a:round/>
          </a:ln>
          <a:effectLst>
            <a:outerShdw blurRad="38100" dist="23000" dir="5400000" rotWithShape="0">
              <a:srgbClr val="000000">
                <a:alpha val="35000"/>
              </a:srgbClr>
            </a:outerShdw>
          </a:effectLst>
        </p:spPr>
        <p:txBody>
          <a:bodyPr>
            <a:noAutofit/>
          </a:bodyPr>
          <a:lstStyle/>
          <a:p>
            <a:pPr>
              <a:defRPr sz="2400" b="1" i="1">
                <a:solidFill>
                  <a:srgbClr val="000000"/>
                </a:solidFill>
                <a:latin typeface="Cambria"/>
                <a:ea typeface="Cambria"/>
                <a:cs typeface="Cambria"/>
                <a:sym typeface="Cambria"/>
              </a:defRPr>
            </a:pPr>
            <a:r>
              <a:t>The call to Kairos ministry is not a call to authority, control, or expertise. It is a journey into accompaniment, walking alongside others while discovering Christ already present among </a:t>
            </a:r>
          </a:p>
          <a:p>
            <a:pPr>
              <a:defRPr sz="2400" b="1" i="1">
                <a:solidFill>
                  <a:srgbClr val="000000"/>
                </a:solidFill>
                <a:latin typeface="Cambria"/>
                <a:ea typeface="Cambria"/>
                <a:cs typeface="Cambria"/>
                <a:sym typeface="Cambria"/>
              </a:defRPr>
            </a:pPr>
            <a:r>
              <a:t>“the least of these.”</a:t>
            </a:r>
          </a:p>
          <a:p>
            <a:pPr>
              <a:defRPr sz="2400" b="1" i="1">
                <a:solidFill>
                  <a:srgbClr val="000000"/>
                </a:solidFill>
                <a:latin typeface="Cambria"/>
                <a:ea typeface="Cambria"/>
                <a:cs typeface="Cambria"/>
                <a:sym typeface="Cambria"/>
              </a:defRPr>
            </a:pPr>
            <a:endParaRPr/>
          </a:p>
          <a:p>
            <a:pPr>
              <a:defRPr sz="2400" b="1" i="1">
                <a:solidFill>
                  <a:srgbClr val="000000"/>
                </a:solidFill>
                <a:latin typeface="Cambria"/>
                <a:ea typeface="Cambria"/>
                <a:cs typeface="Cambria"/>
                <a:sym typeface="Cambria"/>
              </a:defRPr>
            </a:pPr>
            <a:r>
              <a:t>Kairos invites clergy not only to serve, </a:t>
            </a:r>
          </a:p>
          <a:p>
            <a:pPr>
              <a:defRPr sz="2400" b="1" i="1">
                <a:solidFill>
                  <a:srgbClr val="000000"/>
                </a:solidFill>
                <a:latin typeface="Cambria"/>
                <a:ea typeface="Cambria"/>
                <a:cs typeface="Cambria"/>
                <a:sym typeface="Cambria"/>
              </a:defRPr>
            </a:pPr>
            <a:r>
              <a:t>but to discern how spiritual leadership is expressed through humility, presence, listening, and partnership within a lay-led ministry.</a:t>
            </a:r>
          </a:p>
          <a:p>
            <a:pPr algn="l">
              <a:defRPr sz="1800">
                <a:solidFill>
                  <a:srgbClr val="000000"/>
                </a:solidFill>
              </a:defRPr>
            </a:pPr>
            <a:endParaRP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Title 1"/>
          <p:cNvSpPr txBox="1">
            <a:spLocks noGrp="1"/>
          </p:cNvSpPr>
          <p:nvPr>
            <p:ph type="title"/>
          </p:nvPr>
        </p:nvSpPr>
        <p:spPr>
          <a:xfrm>
            <a:off x="609441" y="274638"/>
            <a:ext cx="10969943" cy="1143001"/>
          </a:xfrm>
          <a:prstGeom prst="rect">
            <a:avLst/>
          </a:prstGeom>
        </p:spPr>
        <p:txBody>
          <a:bodyPr/>
          <a:lstStyle>
            <a:lvl1pPr>
              <a:defRPr b="1">
                <a:latin typeface="Cambria"/>
                <a:ea typeface="Cambria"/>
                <a:cs typeface="Cambria"/>
                <a:sym typeface="Cambria"/>
              </a:defRPr>
            </a:lvl1pPr>
          </a:lstStyle>
          <a:p>
            <a:r>
              <a:t>Devotional Scriptures</a:t>
            </a:r>
          </a:p>
        </p:txBody>
      </p:sp>
      <p:sp>
        <p:nvSpPr>
          <p:cNvPr id="153" name="Content Placeholder 2"/>
          <p:cNvSpPr txBox="1">
            <a:spLocks noGrp="1"/>
          </p:cNvSpPr>
          <p:nvPr>
            <p:ph type="body" idx="1"/>
          </p:nvPr>
        </p:nvSpPr>
        <p:spPr>
          <a:xfrm>
            <a:off x="604678" y="1773944"/>
            <a:ext cx="10969944" cy="4267198"/>
          </a:xfrm>
          <a:prstGeom prst="rect">
            <a:avLst/>
          </a:prstGeom>
        </p:spPr>
        <p:txBody>
          <a:bodyPr/>
          <a:lstStyle/>
          <a:p>
            <a:pPr marL="0" indent="0" algn="ctr" defTabSz="457200">
              <a:lnSpc>
                <a:spcPts val="5900"/>
              </a:lnSpc>
              <a:spcBef>
                <a:spcPts val="1000"/>
              </a:spcBef>
              <a:buSzTx/>
              <a:buFontTx/>
              <a:buNone/>
              <a:defRPr sz="3400" b="1">
                <a:solidFill>
                  <a:srgbClr val="000000"/>
                </a:solidFill>
                <a:latin typeface="Cambria"/>
                <a:ea typeface="Cambria"/>
                <a:cs typeface="Cambria"/>
                <a:sym typeface="Cambria"/>
              </a:defRPr>
            </a:pPr>
            <a:r>
              <a:t>Primary Scripture:</a:t>
            </a:r>
            <a:br>
              <a:rPr b="0"/>
            </a:br>
            <a:r>
              <a:rPr b="0"/>
              <a:t>Matthew 25:31–46</a:t>
            </a:r>
          </a:p>
          <a:p>
            <a:pPr marL="0" indent="0" algn="ctr" defTabSz="457200">
              <a:lnSpc>
                <a:spcPts val="5900"/>
              </a:lnSpc>
              <a:spcBef>
                <a:spcPts val="1000"/>
              </a:spcBef>
              <a:buSzTx/>
              <a:buFontTx/>
              <a:buNone/>
              <a:defRPr sz="3400" b="1">
                <a:solidFill>
                  <a:srgbClr val="000000"/>
                </a:solidFill>
                <a:latin typeface="Cambria"/>
                <a:ea typeface="Cambria"/>
                <a:cs typeface="Cambria"/>
                <a:sym typeface="Cambria"/>
              </a:defRPr>
            </a:pPr>
            <a:r>
              <a:t>Supporting Scripture:</a:t>
            </a:r>
            <a:br>
              <a:rPr b="0"/>
            </a:br>
            <a:r>
              <a:rPr b="0"/>
              <a:t>Luke 24:15–16, 31</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Content Placeholder 1"/>
          <p:cNvSpPr txBox="1">
            <a:spLocks noGrp="1"/>
          </p:cNvSpPr>
          <p:nvPr>
            <p:ph type="body" idx="1"/>
          </p:nvPr>
        </p:nvSpPr>
        <p:spPr>
          <a:xfrm>
            <a:off x="609441" y="1600203"/>
            <a:ext cx="10969943" cy="4986864"/>
          </a:xfrm>
          <a:prstGeom prst="rect">
            <a:avLst/>
          </a:prstGeom>
        </p:spPr>
        <p:txBody>
          <a:bodyPr>
            <a:normAutofit fontScale="92500" lnSpcReduction="20000"/>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Recognizing Readiness for the Journey</a:t>
            </a:r>
            <a:endParaRPr b="0" dirty="0"/>
          </a:p>
          <a:p>
            <a:pPr marL="0" indent="0" defTabSz="457200">
              <a:spcBef>
                <a:spcPts val="1000"/>
              </a:spcBef>
              <a:buSzTx/>
              <a:buFontTx/>
              <a:buNone/>
              <a:defRPr sz="2400">
                <a:solidFill>
                  <a:srgbClr val="000000"/>
                </a:solidFill>
                <a:latin typeface="Cambria"/>
                <a:ea typeface="Cambria"/>
                <a:cs typeface="Cambria"/>
                <a:sym typeface="Cambria"/>
              </a:defRPr>
            </a:pPr>
            <a:r>
              <a:rPr dirty="0"/>
              <a:t>Kairos does not ask clergy to arrive as experts, but as servants willing to be formed alongside others.</a:t>
            </a:r>
          </a:p>
          <a:p>
            <a:pPr marL="457200" indent="-317500" defTabSz="457200">
              <a:lnSpc>
                <a:spcPct val="160000"/>
              </a:lnSpc>
              <a:spcBef>
                <a:spcPts val="1000"/>
              </a:spcBef>
              <a:buClr>
                <a:srgbClr val="000000"/>
              </a:buClr>
              <a:buFont typeface="Helvetica"/>
              <a:defRPr sz="2400">
                <a:solidFill>
                  <a:srgbClr val="000000"/>
                </a:solidFill>
                <a:latin typeface="Cambria"/>
                <a:ea typeface="Cambria"/>
                <a:cs typeface="Cambria"/>
                <a:sym typeface="Cambria"/>
              </a:defRPr>
            </a:pPr>
            <a:r>
              <a:rPr dirty="0"/>
              <a:t>Willingness to listen deeply</a:t>
            </a:r>
          </a:p>
          <a:p>
            <a:pPr marL="457200" indent="-317500" defTabSz="457200">
              <a:lnSpc>
                <a:spcPct val="160000"/>
              </a:lnSpc>
              <a:spcBef>
                <a:spcPts val="1000"/>
              </a:spcBef>
              <a:buClr>
                <a:srgbClr val="000000"/>
              </a:buClr>
              <a:buFont typeface="Helvetica"/>
              <a:defRPr sz="2400">
                <a:solidFill>
                  <a:srgbClr val="000000"/>
                </a:solidFill>
                <a:latin typeface="Cambria"/>
                <a:ea typeface="Cambria"/>
                <a:cs typeface="Cambria"/>
                <a:sym typeface="Cambria"/>
              </a:defRPr>
            </a:pPr>
            <a:r>
              <a:rPr dirty="0"/>
              <a:t>Emotional and spiritual maturity</a:t>
            </a:r>
          </a:p>
          <a:p>
            <a:pPr marL="457200" indent="-317500" defTabSz="457200">
              <a:lnSpc>
                <a:spcPct val="160000"/>
              </a:lnSpc>
              <a:spcBef>
                <a:spcPts val="1000"/>
              </a:spcBef>
              <a:buClr>
                <a:srgbClr val="000000"/>
              </a:buClr>
              <a:buFont typeface="Helvetica"/>
              <a:defRPr sz="2400">
                <a:solidFill>
                  <a:srgbClr val="000000"/>
                </a:solidFill>
                <a:latin typeface="Cambria"/>
                <a:ea typeface="Cambria"/>
                <a:cs typeface="Cambria"/>
                <a:sym typeface="Cambria"/>
              </a:defRPr>
            </a:pPr>
            <a:r>
              <a:rPr dirty="0"/>
              <a:t>Comfort with shared leadership</a:t>
            </a:r>
          </a:p>
          <a:p>
            <a:pPr marL="457200" indent="-317500" defTabSz="457200">
              <a:lnSpc>
                <a:spcPct val="160000"/>
              </a:lnSpc>
              <a:spcBef>
                <a:spcPts val="1000"/>
              </a:spcBef>
              <a:buClr>
                <a:srgbClr val="000000"/>
              </a:buClr>
              <a:buFont typeface="Helvetica"/>
              <a:defRPr sz="2400">
                <a:solidFill>
                  <a:srgbClr val="000000"/>
                </a:solidFill>
                <a:latin typeface="Cambria"/>
                <a:ea typeface="Cambria"/>
                <a:cs typeface="Cambria"/>
                <a:sym typeface="Cambria"/>
              </a:defRPr>
            </a:pPr>
            <a:r>
              <a:rPr dirty="0"/>
              <a:t>Ability to create safe, sacred space</a:t>
            </a:r>
          </a:p>
          <a:p>
            <a:pPr marL="457200" indent="-317500" defTabSz="457200">
              <a:lnSpc>
                <a:spcPct val="160000"/>
              </a:lnSpc>
              <a:spcBef>
                <a:spcPts val="1000"/>
              </a:spcBef>
              <a:buClr>
                <a:srgbClr val="000000"/>
              </a:buClr>
              <a:buFont typeface="Helvetica"/>
              <a:defRPr sz="2400">
                <a:solidFill>
                  <a:srgbClr val="000000"/>
                </a:solidFill>
                <a:latin typeface="Cambria"/>
                <a:ea typeface="Cambria"/>
                <a:cs typeface="Cambria"/>
                <a:sym typeface="Cambria"/>
              </a:defRPr>
            </a:pPr>
            <a:r>
              <a:rPr dirty="0"/>
              <a:t>A servant heart rather than a need for control</a:t>
            </a:r>
          </a:p>
          <a:p>
            <a:pPr marL="457200" indent="-317500" defTabSz="457200">
              <a:lnSpc>
                <a:spcPct val="160000"/>
              </a:lnSpc>
              <a:spcBef>
                <a:spcPts val="1000"/>
              </a:spcBef>
              <a:buClr>
                <a:srgbClr val="000000"/>
              </a:buClr>
              <a:buFont typeface="Helvetica"/>
              <a:defRPr sz="2400">
                <a:solidFill>
                  <a:srgbClr val="000000"/>
                </a:solidFill>
                <a:latin typeface="Cambria"/>
                <a:ea typeface="Cambria"/>
                <a:cs typeface="Cambria"/>
                <a:sym typeface="Cambria"/>
              </a:defRPr>
            </a:pPr>
            <a:r>
              <a:rPr dirty="0"/>
              <a:t>Openness to personal transformation</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Stages of the Call…"/>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Stages of the Call</a:t>
            </a:r>
            <a:endParaRPr b="0"/>
          </a:p>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Awakening</a:t>
            </a:r>
            <a:endParaRPr b="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A stirring in the heart</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Exposure to need</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Hearing about Kairos</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Visiting a Closing Ceremony</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Listening to testimony</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Stages of the Call…"/>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Stages of the Call</a:t>
            </a:r>
          </a:p>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Discernment</a:t>
            </a:r>
            <a:endParaRPr b="0" dirty="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Wrestling with fear and uncertainty</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Questions such as: </a:t>
            </a:r>
          </a:p>
          <a:p>
            <a:pPr marL="914400" lvl="1" indent="-317500" defTabSz="457200">
              <a:lnSpc>
                <a:spcPts val="4700"/>
              </a:lnSpc>
              <a:spcBef>
                <a:spcPts val="1000"/>
              </a:spcBef>
              <a:buClr>
                <a:srgbClr val="000000"/>
              </a:buClr>
              <a:buFont typeface="Helvetica"/>
              <a:buChar char="◦"/>
              <a:defRPr sz="2400" i="1">
                <a:solidFill>
                  <a:srgbClr val="000000"/>
                </a:solidFill>
                <a:latin typeface="Cambria"/>
                <a:ea typeface="Cambria"/>
                <a:cs typeface="Cambria"/>
                <a:sym typeface="Cambria"/>
              </a:defRPr>
            </a:pPr>
            <a:r>
              <a:rPr dirty="0"/>
              <a:t>“Am I equipped?”</a:t>
            </a:r>
            <a:endParaRPr i="0" dirty="0"/>
          </a:p>
          <a:p>
            <a:pPr marL="914400" lvl="1" indent="-317500" defTabSz="457200">
              <a:lnSpc>
                <a:spcPts val="4700"/>
              </a:lnSpc>
              <a:spcBef>
                <a:spcPts val="1000"/>
              </a:spcBef>
              <a:buClr>
                <a:srgbClr val="000000"/>
              </a:buClr>
              <a:buFont typeface="Helvetica"/>
              <a:buChar char="◦"/>
              <a:defRPr sz="2400" i="1">
                <a:solidFill>
                  <a:srgbClr val="000000"/>
                </a:solidFill>
                <a:latin typeface="Cambria"/>
                <a:ea typeface="Cambria"/>
                <a:cs typeface="Cambria"/>
                <a:sym typeface="Cambria"/>
              </a:defRPr>
            </a:pPr>
            <a:r>
              <a:rPr dirty="0"/>
              <a:t>“Can I really do this?”</a:t>
            </a:r>
            <a:endParaRPr i="0" dirty="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The role of prayer and community</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tages of the Call…"/>
          <p:cNvSpPr txBox="1">
            <a:spLocks noGrp="1"/>
          </p:cNvSpPr>
          <p:nvPr>
            <p:ph type="body" idx="1"/>
          </p:nvPr>
        </p:nvSpPr>
        <p:spPr>
          <a:xfrm>
            <a:off x="727973" y="1303870"/>
            <a:ext cx="10969944" cy="5554130"/>
          </a:xfrm>
          <a:prstGeom prst="rect">
            <a:avLst/>
          </a:prstGeom>
        </p:spPr>
        <p:txBody>
          <a:bodyPr>
            <a:normAutofit/>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Stages of the Call</a:t>
            </a:r>
          </a:p>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rPr dirty="0"/>
              <a:t>Response</a:t>
            </a:r>
            <a:endParaRPr b="0" dirty="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Saying yes, even imperfectly</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Discovering God’s sufficiency</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rPr dirty="0"/>
              <a:t>Recognizing that obedience often comes before confidence</a:t>
            </a:r>
          </a:p>
          <a:p>
            <a:pPr marL="0" indent="0" defTabSz="457200">
              <a:lnSpc>
                <a:spcPts val="4700"/>
              </a:lnSpc>
              <a:spcBef>
                <a:spcPts val="1000"/>
              </a:spcBef>
              <a:buSzTx/>
              <a:buFontTx/>
              <a:buNone/>
              <a:defRPr sz="2400">
                <a:solidFill>
                  <a:srgbClr val="000000"/>
                </a:solidFill>
                <a:latin typeface="Cambria"/>
                <a:ea typeface="Cambria"/>
                <a:cs typeface="Cambria"/>
                <a:sym typeface="Cambria"/>
              </a:defRPr>
            </a:pPr>
            <a:r>
              <a:rPr b="1" dirty="0"/>
              <a:t>Key Insight:</a:t>
            </a:r>
            <a:br>
              <a:rPr dirty="0"/>
            </a:br>
            <a:r>
              <a:rPr dirty="0"/>
              <a:t>Clergy often discover that Kairos reshapes their understanding of ministry itself, gently reframing it from </a:t>
            </a:r>
            <a:r>
              <a:rPr i="1" dirty="0"/>
              <a:t>leading people</a:t>
            </a:r>
            <a:r>
              <a:rPr dirty="0"/>
              <a:t> to </a:t>
            </a:r>
            <a:r>
              <a:rPr i="1" dirty="0"/>
              <a:t>walking alongside them.</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Understanding the Role of Clergy in Kairos…"/>
          <p:cNvSpPr txBox="1">
            <a:spLocks noGrp="1"/>
          </p:cNvSpPr>
          <p:nvPr>
            <p:ph type="body" idx="1"/>
          </p:nvPr>
        </p:nvSpPr>
        <p:spPr>
          <a:prstGeom prst="rect">
            <a:avLst/>
          </a:prstGeom>
        </p:spPr>
        <p:txBody>
          <a:bodyPr/>
          <a:lstStyle/>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Understanding the Role of Clergy in Kairos  </a:t>
            </a:r>
            <a:endParaRPr b="0"/>
          </a:p>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Key Theme: Kairos is intentionally lay-led</a:t>
            </a:r>
            <a:endParaRPr b="0"/>
          </a:p>
          <a:p>
            <a:pPr marL="0" indent="0" defTabSz="457200">
              <a:lnSpc>
                <a:spcPts val="4700"/>
              </a:lnSpc>
              <a:spcBef>
                <a:spcPts val="1000"/>
              </a:spcBef>
              <a:buSzTx/>
              <a:buFontTx/>
              <a:buNone/>
              <a:defRPr sz="2400" b="1">
                <a:solidFill>
                  <a:srgbClr val="000000"/>
                </a:solidFill>
                <a:latin typeface="Cambria"/>
                <a:ea typeface="Cambria"/>
                <a:cs typeface="Cambria"/>
                <a:sym typeface="Cambria"/>
              </a:defRPr>
            </a:pPr>
            <a:r>
              <a:t>Ways Clergy Provide Spiritual Leadership</a:t>
            </a:r>
            <a:endParaRPr b="0"/>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Modeling humility and grace</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Creating emotional and spiritual safety</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Supporting team discernment rather than directing it</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Encouraging theological reflection without overpowering conversation</a:t>
            </a:r>
          </a:p>
          <a:p>
            <a:pPr marL="457200" indent="-317500" defTabSz="457200">
              <a:lnSpc>
                <a:spcPts val="4700"/>
              </a:lnSpc>
              <a:spcBef>
                <a:spcPts val="1000"/>
              </a:spcBef>
              <a:buClr>
                <a:srgbClr val="000000"/>
              </a:buClr>
              <a:buFont typeface="Helvetica"/>
              <a:defRPr sz="2400">
                <a:solidFill>
                  <a:srgbClr val="000000"/>
                </a:solidFill>
                <a:latin typeface="Cambria"/>
                <a:ea typeface="Cambria"/>
                <a:cs typeface="Cambria"/>
                <a:sym typeface="Cambria"/>
              </a:defRPr>
            </a:pPr>
            <a:r>
              <a:t>Caring for both volunteers and participants</a:t>
            </a:r>
          </a:p>
        </p:txBody>
      </p:sp>
    </p:spTree>
  </p:cSld>
  <p:clrMapOvr>
    <a:masterClrMapping/>
  </p:clrMapOvr>
  <p:transition spd="med"/>
</p:sld>
</file>

<file path=ppt/theme/theme1.xml><?xml version="1.0" encoding="utf-8"?>
<a:theme xmlns:a="http://schemas.openxmlformats.org/drawingml/2006/main" name="Blank Slide - No Logo">
  <a:themeElements>
    <a:clrScheme name="Blank Slide - No Logo">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Blank Slide - No Logo">
      <a:majorFont>
        <a:latin typeface="Helvetica"/>
        <a:ea typeface="Helvetica"/>
        <a:cs typeface="Helvetica"/>
      </a:majorFont>
      <a:minorFont>
        <a:latin typeface="Calibri"/>
        <a:ea typeface="Calibri"/>
        <a:cs typeface="Calibri"/>
      </a:minorFont>
    </a:fontScheme>
    <a:fmtScheme name="Blank Slide - No Log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Blank Slide - No Logo">
  <a:themeElements>
    <a:clrScheme name="Blank Slide - No Logo">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Blank Slide - No Logo">
      <a:majorFont>
        <a:latin typeface="Helvetica"/>
        <a:ea typeface="Helvetica"/>
        <a:cs typeface="Helvetica"/>
      </a:majorFont>
      <a:minorFont>
        <a:latin typeface="Calibri"/>
        <a:ea typeface="Calibri"/>
        <a:cs typeface="Calibri"/>
      </a:minorFont>
    </a:fontScheme>
    <a:fmtScheme name="Blank Slide - No Log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2BFDBB36367C4BB4377F76BAFC1C21" ma:contentTypeVersion="13" ma:contentTypeDescription="Create a new document." ma:contentTypeScope="" ma:versionID="5d4f767ecedfd4a7f16010f009cdd968">
  <xsd:schema xmlns:xsd="http://www.w3.org/2001/XMLSchema" xmlns:xs="http://www.w3.org/2001/XMLSchema" xmlns:p="http://schemas.microsoft.com/office/2006/metadata/properties" xmlns:ns2="52f1d09e-bad4-47cb-86a3-6edf92aaba1f" xmlns:ns3="fbd3adbe-0a6f-483c-8432-8addf16505f2" targetNamespace="http://schemas.microsoft.com/office/2006/metadata/properties" ma:root="true" ma:fieldsID="059f907684cdc981476f6a36e1e73698" ns2:_="" ns3:_="">
    <xsd:import namespace="52f1d09e-bad4-47cb-86a3-6edf92aaba1f"/>
    <xsd:import namespace="fbd3adbe-0a6f-483c-8432-8addf16505f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f1d09e-bad4-47cb-86a3-6edf92aaba1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09e0aea5-e7cf-4fda-ae09-baa9878f5d9a"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Location" ma:index="19" nillable="true" ma:displayName="Location" ma:indexed="true" ma:internalName="MediaServiceLocation"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d3adbe-0a6f-483c-8432-8addf16505f2"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e3edacbd-60b4-46b7-977a-29ba11ad8c6d}" ma:internalName="TaxCatchAll" ma:showField="CatchAllData" ma:web="fbd3adbe-0a6f-483c-8432-8addf16505f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bd3adbe-0a6f-483c-8432-8addf16505f2" xsi:nil="true"/>
    <lcf76f155ced4ddcb4097134ff3c332f xmlns="52f1d09e-bad4-47cb-86a3-6edf92aaba1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7006BD7-F7A6-4A4D-8362-98F79F149A58}"/>
</file>

<file path=customXml/itemProps2.xml><?xml version="1.0" encoding="utf-8"?>
<ds:datastoreItem xmlns:ds="http://schemas.openxmlformats.org/officeDocument/2006/customXml" ds:itemID="{49B86CFE-1469-4ED3-AAC4-0A667994085D}"/>
</file>

<file path=customXml/itemProps3.xml><?xml version="1.0" encoding="utf-8"?>
<ds:datastoreItem xmlns:ds="http://schemas.openxmlformats.org/officeDocument/2006/customXml" ds:itemID="{710A4B58-6388-4244-8D12-5DB1C12852BD}"/>
</file>

<file path=docProps/app.xml><?xml version="1.0" encoding="utf-8"?>
<Properties xmlns="http://schemas.openxmlformats.org/officeDocument/2006/extended-properties" xmlns:vt="http://schemas.openxmlformats.org/officeDocument/2006/docPropsVTypes">
  <TotalTime>0</TotalTime>
  <Words>816</Words>
  <Application>Microsoft Office PowerPoint</Application>
  <PresentationFormat>Custom</PresentationFormat>
  <Paragraphs>124</Paragraphs>
  <Slides>21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Helvetica</vt:lpstr>
      <vt:lpstr>Blank Slide - No Logo</vt:lpstr>
      <vt:lpstr>Clergy: Identifying the Call</vt:lpstr>
      <vt:lpstr>The call to Kairos ministry is rarely  a single moment.  More often, it unfolds  through holy nudges, interruptions, relationships, and unexpected encounters with Christ.</vt:lpstr>
      <vt:lpstr>The call to Kairos ministry is not a call to authority, control, or expertise. It is a journey into accompaniment, walking alongside others while discovering Christ already present among  “the least of these.”  Kairos invites clergy not only to serve,  but to discern how spiritual leadership is expressed through humility, presence, listening, and partnership within a lay-led ministry. </vt:lpstr>
      <vt:lpstr>Devotional Scriptures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Kevin Resnover</dc:creator>
  <cp:lastModifiedBy>Kevin Resnover</cp:lastModifiedBy>
  <cp:revision>1</cp:revision>
  <dcterms:modified xsi:type="dcterms:W3CDTF">2026-06-26T20:43:11Z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0x010100E62BFDBB36367C4BB4377F76BAFC1C21</vt:lpwstr>
  </property>
  <property fmtid="{D5CDD505-2E9C-101B-9397-08002B2CF9AE}" pid="3" name="MediaServiceImageTags">
    <vt:lpwstr/>
  </property>
</Properties>
</file>